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90" autoAdjust="0"/>
    <p:restoredTop sz="94660"/>
  </p:normalViewPr>
  <p:slideViewPr>
    <p:cSldViewPr snapToGrid="0">
      <p:cViewPr varScale="1">
        <p:scale>
          <a:sx n="105" d="100"/>
          <a:sy n="105" d="100"/>
        </p:scale>
        <p:origin x="60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svg>
</file>

<file path=ppt/media/image2.png>
</file>

<file path=ppt/media/image3.png>
</file>

<file path=ppt/media/image4.png>
</file>

<file path=ppt/media/image5.jpg>
</file>

<file path=ppt/media/image6.jpeg>
</file>

<file path=ppt/media/image7.png>
</file>

<file path=ppt/media/image8.jpg>
</file>

<file path=ppt/media/image9.jpe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dirty="0"/>
              <a:t>11/12/2024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dirty="0"/>
              <a:t>11/12/2024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dirty="0"/>
              <a:t>11/12/2024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dirty="0"/>
              <a:t>11/12/2024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C6F822A4-8DA6-4447-9B1F-C5DB58435268}" type="datetimeFigureOut">
              <a:rPr lang="en-US" dirty="0"/>
              <a:t>11/12/2024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dirty="0"/>
              <a:t>11/12/2024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dirty="0"/>
              <a:t>11/12/2024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dirty="0"/>
              <a:t>11/12/2024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dirty="0"/>
              <a:t>11/12/2024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dirty="0"/>
              <a:t>11/12/2024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dirty="0"/>
              <a:t>11/12/2024</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8664C608-40B1-4030-A28D-5B74BC98ADCE}" type="datetimeFigureOut">
              <a:rPr lang="en-US" dirty="0"/>
              <a:t>11/12/2024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5.jpg"/><Relationship Id="rId2" Type="http://schemas.openxmlformats.org/officeDocument/2006/relationships/image" Target="../media/image6.jpe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5.jp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jpg"/><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0.jpe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2.png"/><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5.jpg"/><Relationship Id="rId2" Type="http://schemas.openxmlformats.org/officeDocument/2006/relationships/image" Target="../media/image12.jpe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jpg"/><Relationship Id="rId2" Type="http://schemas.openxmlformats.org/officeDocument/2006/relationships/image" Target="../media/image13.jpe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4.jpeg"/><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2.png"/><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17.sv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16.png"/><Relationship Id="rId5" Type="http://schemas.microsoft.com/office/2007/relationships/hdphoto" Target="../media/hdphoto1.wdp"/><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390DE-F7B9-F2EA-22E9-83C44DD1AADB}"/>
              </a:ext>
            </a:extLst>
          </p:cNvPr>
          <p:cNvSpPr>
            <a:spLocks noGrp="1"/>
          </p:cNvSpPr>
          <p:nvPr>
            <p:ph type="ctrTitle"/>
          </p:nvPr>
        </p:nvSpPr>
        <p:spPr>
          <a:xfrm>
            <a:off x="844171" y="754151"/>
            <a:ext cx="9966960" cy="3167398"/>
          </a:xfrm>
        </p:spPr>
        <p:txBody>
          <a:bodyPr/>
          <a:lstStyle/>
          <a:p>
            <a:r>
              <a:rPr lang="en-IN" dirty="0"/>
              <a:t>Community connect</a:t>
            </a:r>
            <a:br>
              <a:rPr kumimoji="0" lang="en-US" altLang="en-US" sz="1800" b="0" i="0" u="none" strike="noStrike" cap="none" normalizeH="0" baseline="0" dirty="0">
                <a:ln>
                  <a:noFill/>
                </a:ln>
                <a:solidFill>
                  <a:schemeClr val="tx1"/>
                </a:solidFill>
                <a:effectLst/>
                <a:latin typeface="Arial" panose="020B0604020202020204" pitchFamily="34" charset="0"/>
              </a:rPr>
            </a:br>
            <a:r>
              <a:rPr lang="en-US" sz="1800" b="1" dirty="0"/>
              <a:t>Affiliated Hospital</a:t>
            </a:r>
            <a:r>
              <a:rPr lang="en-US" sz="1800" dirty="0"/>
              <a:t>: Homeopathic Research Foundation, Lucknow</a:t>
            </a:r>
            <a:br>
              <a:rPr kumimoji="0" lang="en-US" altLang="en-US" sz="4000" b="0" i="0" u="none" strike="noStrike" cap="none" normalizeH="0" baseline="0" dirty="0">
                <a:ln>
                  <a:noFill/>
                </a:ln>
                <a:solidFill>
                  <a:schemeClr val="tx1"/>
                </a:solidFill>
                <a:effectLst/>
                <a:latin typeface="Arial" panose="020B0604020202020204" pitchFamily="34" charset="0"/>
              </a:rPr>
            </a:br>
            <a:br>
              <a:rPr kumimoji="0" lang="en-US" altLang="en-US" sz="4000" b="0" i="0" u="none" strike="noStrike" cap="none" normalizeH="0" baseline="0" dirty="0">
                <a:ln>
                  <a:noFill/>
                </a:ln>
                <a:solidFill>
                  <a:schemeClr val="tx1"/>
                </a:solidFill>
                <a:effectLst/>
                <a:latin typeface="Arial" panose="020B0604020202020204" pitchFamily="34" charset="0"/>
              </a:rPr>
            </a:br>
            <a:endParaRPr lang="en-IN" sz="4000" dirty="0"/>
          </a:p>
        </p:txBody>
      </p:sp>
      <p:sp>
        <p:nvSpPr>
          <p:cNvPr id="3" name="Subtitle 2">
            <a:extLst>
              <a:ext uri="{FF2B5EF4-FFF2-40B4-BE49-F238E27FC236}">
                <a16:creationId xmlns:a16="http://schemas.microsoft.com/office/drawing/2014/main" id="{BE58579F-0EBF-75EA-484F-8596FBE2B60A}"/>
              </a:ext>
            </a:extLst>
          </p:cNvPr>
          <p:cNvSpPr>
            <a:spLocks noGrp="1"/>
          </p:cNvSpPr>
          <p:nvPr>
            <p:ph type="subTitle" idx="1"/>
          </p:nvPr>
        </p:nvSpPr>
        <p:spPr>
          <a:xfrm flipV="1">
            <a:off x="621793" y="6103849"/>
            <a:ext cx="74330" cy="45719"/>
          </a:xfrm>
        </p:spPr>
        <p:txBody>
          <a:bodyPr>
            <a:normAutofit fontScale="25000" lnSpcReduction="20000"/>
          </a:bodyPr>
          <a:lstStyle/>
          <a:p>
            <a:endParaRPr lang="en-IN" dirty="0"/>
          </a:p>
        </p:txBody>
      </p:sp>
      <p:sp>
        <p:nvSpPr>
          <p:cNvPr id="6" name="Rectangle 3">
            <a:extLst>
              <a:ext uri="{FF2B5EF4-FFF2-40B4-BE49-F238E27FC236}">
                <a16:creationId xmlns:a16="http://schemas.microsoft.com/office/drawing/2014/main" id="{A2A594E9-BDF7-6C5D-25A5-4E06579DC1AC}"/>
              </a:ext>
            </a:extLst>
          </p:cNvPr>
          <p:cNvSpPr>
            <a:spLocks noChangeArrowheads="1"/>
          </p:cNvSpPr>
          <p:nvPr/>
        </p:nvSpPr>
        <p:spPr bwMode="auto">
          <a:xfrm>
            <a:off x="844171" y="2709087"/>
            <a:ext cx="435138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Presented by</a:t>
            </a:r>
            <a:r>
              <a:rPr kumimoji="0" lang="en-US" altLang="en-US" sz="1800" b="0" i="0" u="none" strike="noStrike" cap="none" normalizeH="0" baseline="0" dirty="0">
                <a:ln>
                  <a:noFill/>
                </a:ln>
                <a:solidFill>
                  <a:schemeClr val="tx1"/>
                </a:solidFill>
                <a:effectLst/>
                <a:latin typeface="Arial" panose="020B0604020202020204" pitchFamily="34" charset="0"/>
              </a:rPr>
              <a:t>: Devyansh Sharma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Register Number</a:t>
            </a:r>
            <a:r>
              <a:rPr kumimoji="0" lang="en-US" altLang="en-US" sz="1800" b="0" i="0" u="none" strike="noStrike" cap="none" normalizeH="0" baseline="0" dirty="0">
                <a:ln>
                  <a:noFill/>
                </a:ln>
                <a:solidFill>
                  <a:schemeClr val="tx1"/>
                </a:solidFill>
                <a:effectLst/>
                <a:latin typeface="Arial" panose="020B0604020202020204" pitchFamily="34" charset="0"/>
              </a:rPr>
              <a:t>: RA22110270100105</a:t>
            </a:r>
          </a:p>
        </p:txBody>
      </p:sp>
      <p:pic>
        <p:nvPicPr>
          <p:cNvPr id="5" name="Picture 4" descr="A blue and white logo">
            <a:extLst>
              <a:ext uri="{FF2B5EF4-FFF2-40B4-BE49-F238E27FC236}">
                <a16:creationId xmlns:a16="http://schemas.microsoft.com/office/drawing/2014/main" id="{CAC4B484-88CD-7162-277D-A630B98CA34D}"/>
              </a:ext>
            </a:extLst>
          </p:cNvPr>
          <p:cNvPicPr>
            <a:picLocks noChangeAspect="1"/>
          </p:cNvPicPr>
          <p:nvPr/>
        </p:nvPicPr>
        <p:blipFill>
          <a:blip r:embed="rId2"/>
          <a:stretch>
            <a:fillRect/>
          </a:stretch>
        </p:blipFill>
        <p:spPr>
          <a:xfrm>
            <a:off x="8439912" y="116941"/>
            <a:ext cx="3666744" cy="834035"/>
          </a:xfrm>
          <a:prstGeom prst="rect">
            <a:avLst/>
          </a:prstGeom>
        </p:spPr>
      </p:pic>
    </p:spTree>
    <p:extLst>
      <p:ext uri="{BB962C8B-B14F-4D97-AF65-F5344CB8AC3E}">
        <p14:creationId xmlns:p14="http://schemas.microsoft.com/office/powerpoint/2010/main" val="1376215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A0E4E09-FC02-4ADC-951A-3FFA90B6F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643224-AC1F-6F0B-80F8-3425921C4006}"/>
              </a:ext>
            </a:extLst>
          </p:cNvPr>
          <p:cNvSpPr>
            <a:spLocks noGrp="1"/>
          </p:cNvSpPr>
          <p:nvPr>
            <p:ph type="title"/>
          </p:nvPr>
        </p:nvSpPr>
        <p:spPr>
          <a:xfrm>
            <a:off x="6386284" y="484632"/>
            <a:ext cx="4741963" cy="1971964"/>
          </a:xfrm>
        </p:spPr>
        <p:txBody>
          <a:bodyPr>
            <a:normAutofit/>
          </a:bodyPr>
          <a:lstStyle/>
          <a:p>
            <a:r>
              <a:rPr lang="en-IN" sz="4800"/>
              <a:t>INTRODUCION TO THE ORGANIZATION</a:t>
            </a:r>
          </a:p>
        </p:txBody>
      </p:sp>
      <p:pic>
        <p:nvPicPr>
          <p:cNvPr id="5" name="Picture 4" descr="A building with a gate&#10;&#10;Description automatically generated">
            <a:extLst>
              <a:ext uri="{FF2B5EF4-FFF2-40B4-BE49-F238E27FC236}">
                <a16:creationId xmlns:a16="http://schemas.microsoft.com/office/drawing/2014/main" id="{ADB04861-B1F3-093A-3E01-BFDD7528C9E1}"/>
              </a:ext>
            </a:extLst>
          </p:cNvPr>
          <p:cNvPicPr>
            <a:picLocks noChangeAspect="1"/>
          </p:cNvPicPr>
          <p:nvPr/>
        </p:nvPicPr>
        <p:blipFill>
          <a:blip r:embed="rId2" cstate="print">
            <a:extLst>
              <a:ext uri="{28A0092B-C50C-407E-A947-70E740481C1C}">
                <a14:useLocalDpi xmlns:a14="http://schemas.microsoft.com/office/drawing/2010/main" val="0"/>
              </a:ext>
            </a:extLst>
          </a:blip>
          <a:srcRect l="19763" r="1130"/>
          <a:stretch/>
        </p:blipFill>
        <p:spPr bwMode="auto">
          <a:xfrm>
            <a:off x="1" y="2"/>
            <a:ext cx="6095695" cy="6857997"/>
          </a:xfrm>
          <a:custGeom>
            <a:avLst/>
            <a:gdLst/>
            <a:ahLst/>
            <a:cxnLst/>
            <a:rect l="l" t="t" r="r" b="b"/>
            <a:pathLst>
              <a:path w="6095695" h="6857997">
                <a:moveTo>
                  <a:pt x="3435036" y="0"/>
                </a:moveTo>
                <a:lnTo>
                  <a:pt x="4198562" y="0"/>
                </a:lnTo>
                <a:lnTo>
                  <a:pt x="4365987" y="128761"/>
                </a:lnTo>
                <a:cubicBezTo>
                  <a:pt x="5422363" y="981944"/>
                  <a:pt x="6095695" y="2273123"/>
                  <a:pt x="6095695" y="3718209"/>
                </a:cubicBezTo>
                <a:cubicBezTo>
                  <a:pt x="6095695" y="4922447"/>
                  <a:pt x="5628104" y="6019805"/>
                  <a:pt x="4860911" y="6845880"/>
                </a:cubicBezTo>
                <a:lnTo>
                  <a:pt x="4849107" y="6857997"/>
                </a:lnTo>
                <a:lnTo>
                  <a:pt x="4253869" y="6857997"/>
                </a:lnTo>
                <a:lnTo>
                  <a:pt x="4409441" y="6719623"/>
                </a:lnTo>
                <a:cubicBezTo>
                  <a:pt x="5194330" y="5951494"/>
                  <a:pt x="5679794" y="4890334"/>
                  <a:pt x="5679794" y="3718209"/>
                </a:cubicBezTo>
                <a:cubicBezTo>
                  <a:pt x="5679794" y="2179795"/>
                  <a:pt x="4843506" y="832535"/>
                  <a:pt x="3591563" y="88079"/>
                </a:cubicBezTo>
                <a:close/>
                <a:moveTo>
                  <a:pt x="0" y="0"/>
                </a:moveTo>
                <a:lnTo>
                  <a:pt x="3177466" y="0"/>
                </a:lnTo>
                <a:lnTo>
                  <a:pt x="3353291" y="88129"/>
                </a:lnTo>
                <a:cubicBezTo>
                  <a:pt x="4668281" y="787221"/>
                  <a:pt x="5560965" y="2150692"/>
                  <a:pt x="5560965" y="3718209"/>
                </a:cubicBezTo>
                <a:cubicBezTo>
                  <a:pt x="5560965" y="4858221"/>
                  <a:pt x="5088802" y="5890308"/>
                  <a:pt x="4325417" y="6637392"/>
                </a:cubicBezTo>
                <a:lnTo>
                  <a:pt x="4077394" y="6857997"/>
                </a:lnTo>
                <a:lnTo>
                  <a:pt x="0" y="6857997"/>
                </a:lnTo>
                <a:close/>
              </a:path>
            </a:pathLst>
          </a:custGeom>
          <a:noFill/>
        </p:spPr>
      </p:pic>
      <p:sp>
        <p:nvSpPr>
          <p:cNvPr id="12" name="Freeform: Shape 11">
            <a:extLst>
              <a:ext uri="{FF2B5EF4-FFF2-40B4-BE49-F238E27FC236}">
                <a16:creationId xmlns:a16="http://schemas.microsoft.com/office/drawing/2014/main" id="{0060CE1A-A2ED-43AC-857D-05822177F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598"/>
            <a:ext cx="6095695" cy="6857997"/>
          </a:xfrm>
          <a:custGeom>
            <a:avLst/>
            <a:gdLst>
              <a:gd name="connsiteX0" fmla="*/ 3435036 w 6095695"/>
              <a:gd name="connsiteY0" fmla="*/ 0 h 6857997"/>
              <a:gd name="connsiteX1" fmla="*/ 4198562 w 6095695"/>
              <a:gd name="connsiteY1" fmla="*/ 0 h 6857997"/>
              <a:gd name="connsiteX2" fmla="*/ 4365987 w 6095695"/>
              <a:gd name="connsiteY2" fmla="*/ 128761 h 6857997"/>
              <a:gd name="connsiteX3" fmla="*/ 6095695 w 6095695"/>
              <a:gd name="connsiteY3" fmla="*/ 3718209 h 6857997"/>
              <a:gd name="connsiteX4" fmla="*/ 4860911 w 6095695"/>
              <a:gd name="connsiteY4" fmla="*/ 6845880 h 6857997"/>
              <a:gd name="connsiteX5" fmla="*/ 4849107 w 6095695"/>
              <a:gd name="connsiteY5" fmla="*/ 6857997 h 6857997"/>
              <a:gd name="connsiteX6" fmla="*/ 4253869 w 6095695"/>
              <a:gd name="connsiteY6" fmla="*/ 6857997 h 6857997"/>
              <a:gd name="connsiteX7" fmla="*/ 4409441 w 6095695"/>
              <a:gd name="connsiteY7" fmla="*/ 6719623 h 6857997"/>
              <a:gd name="connsiteX8" fmla="*/ 5679794 w 6095695"/>
              <a:gd name="connsiteY8" fmla="*/ 3718209 h 6857997"/>
              <a:gd name="connsiteX9" fmla="*/ 3591563 w 6095695"/>
              <a:gd name="connsiteY9" fmla="*/ 88079 h 6857997"/>
              <a:gd name="connsiteX10" fmla="*/ 0 w 6095695"/>
              <a:gd name="connsiteY10" fmla="*/ 0 h 6857997"/>
              <a:gd name="connsiteX11" fmla="*/ 3177466 w 6095695"/>
              <a:gd name="connsiteY11" fmla="*/ 0 h 6857997"/>
              <a:gd name="connsiteX12" fmla="*/ 3353291 w 6095695"/>
              <a:gd name="connsiteY12" fmla="*/ 88129 h 6857997"/>
              <a:gd name="connsiteX13" fmla="*/ 5560965 w 6095695"/>
              <a:gd name="connsiteY13" fmla="*/ 3718209 h 6857997"/>
              <a:gd name="connsiteX14" fmla="*/ 4325417 w 6095695"/>
              <a:gd name="connsiteY14" fmla="*/ 6637392 h 6857997"/>
              <a:gd name="connsiteX15" fmla="*/ 4077394 w 6095695"/>
              <a:gd name="connsiteY15" fmla="*/ 6857997 h 6857997"/>
              <a:gd name="connsiteX16" fmla="*/ 0 w 6095695"/>
              <a:gd name="connsiteY16" fmla="*/ 685799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95695" h="6857997">
                <a:moveTo>
                  <a:pt x="3435036" y="0"/>
                </a:moveTo>
                <a:lnTo>
                  <a:pt x="4198562" y="0"/>
                </a:lnTo>
                <a:lnTo>
                  <a:pt x="4365987" y="128761"/>
                </a:lnTo>
                <a:cubicBezTo>
                  <a:pt x="5422363" y="981944"/>
                  <a:pt x="6095695" y="2273123"/>
                  <a:pt x="6095695" y="3718209"/>
                </a:cubicBezTo>
                <a:cubicBezTo>
                  <a:pt x="6095695" y="4922447"/>
                  <a:pt x="5628104" y="6019805"/>
                  <a:pt x="4860911" y="6845880"/>
                </a:cubicBezTo>
                <a:lnTo>
                  <a:pt x="4849107" y="6857997"/>
                </a:lnTo>
                <a:lnTo>
                  <a:pt x="4253869" y="6857997"/>
                </a:lnTo>
                <a:lnTo>
                  <a:pt x="4409441" y="6719623"/>
                </a:lnTo>
                <a:cubicBezTo>
                  <a:pt x="5194330" y="5951494"/>
                  <a:pt x="5679794" y="4890334"/>
                  <a:pt x="5679794" y="3718209"/>
                </a:cubicBezTo>
                <a:cubicBezTo>
                  <a:pt x="5679794" y="2179795"/>
                  <a:pt x="4843506" y="832535"/>
                  <a:pt x="3591563" y="88079"/>
                </a:cubicBezTo>
                <a:close/>
                <a:moveTo>
                  <a:pt x="0" y="0"/>
                </a:moveTo>
                <a:lnTo>
                  <a:pt x="3177466" y="0"/>
                </a:lnTo>
                <a:lnTo>
                  <a:pt x="3353291" y="88129"/>
                </a:lnTo>
                <a:cubicBezTo>
                  <a:pt x="4668281" y="787221"/>
                  <a:pt x="5560965" y="2150692"/>
                  <a:pt x="5560965" y="3718209"/>
                </a:cubicBezTo>
                <a:cubicBezTo>
                  <a:pt x="5560965" y="4858221"/>
                  <a:pt x="5088802" y="5890308"/>
                  <a:pt x="4325417" y="6637392"/>
                </a:cubicBezTo>
                <a:lnTo>
                  <a:pt x="4077394" y="6857997"/>
                </a:lnTo>
                <a:lnTo>
                  <a:pt x="0" y="6857997"/>
                </a:lnTo>
                <a:close/>
              </a:path>
            </a:pathLst>
          </a:custGeom>
          <a:blipFill dpi="0" rotWithShape="1">
            <a:blip r:embed="rId3">
              <a:alphaModFix amt="30000"/>
              <a:duotone>
                <a:prstClr val="black"/>
                <a:schemeClr val="accent1">
                  <a:tint val="45000"/>
                  <a:satMod val="400000"/>
                </a:schemeClr>
              </a:duotone>
              <a:extLst>
                <a:ext uri="{BEBA8EAE-BF5A-486C-A8C5-ECC9F3942E4B}">
                  <a14:imgProps xmlns:a14="http://schemas.microsoft.com/office/drawing/2010/main">
                    <a14:imgLayer r:embed="rId4">
                      <a14:imgEffect>
                        <a14:sharpenSoften amount="61000"/>
                      </a14:imgEffect>
                      <a14:imgEffect>
                        <a14:brightnessContrast bright="-25000" contrast="20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4" name="Rectangle 1">
            <a:extLst>
              <a:ext uri="{FF2B5EF4-FFF2-40B4-BE49-F238E27FC236}">
                <a16:creationId xmlns:a16="http://schemas.microsoft.com/office/drawing/2014/main" id="{E650DABC-9E98-C9BF-77EB-7C39364CA455}"/>
              </a:ext>
            </a:extLst>
          </p:cNvPr>
          <p:cNvSpPr>
            <a:spLocks noGrp="1" noChangeArrowheads="1"/>
          </p:cNvSpPr>
          <p:nvPr>
            <p:ph idx="1"/>
          </p:nvPr>
        </p:nvSpPr>
        <p:spPr bwMode="auto">
          <a:xfrm>
            <a:off x="6386286" y="2456596"/>
            <a:ext cx="4741962" cy="371560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r>
              <a:rPr kumimoji="0" lang="en-US" altLang="en-US" sz="1600" b="1" i="0" u="none" strike="noStrike" cap="none" normalizeH="0" baseline="0" dirty="0">
                <a:ln>
                  <a:noFill/>
                </a:ln>
                <a:effectLst/>
                <a:latin typeface="Arial" panose="020B0604020202020204" pitchFamily="34" charset="0"/>
              </a:rPr>
              <a:t>Overview</a:t>
            </a:r>
            <a:r>
              <a:rPr kumimoji="0" lang="en-US" altLang="en-US" sz="1600" b="0" i="0" u="none" strike="noStrike" cap="none" normalizeH="0" baseline="0" dirty="0">
                <a:ln>
                  <a:noFill/>
                </a:ln>
                <a:effectLst/>
                <a:latin typeface="Arial" panose="020B0604020202020204" pitchFamily="34" charset="0"/>
              </a:rPr>
              <a:t>: </a:t>
            </a:r>
            <a:r>
              <a:rPr lang="en-US" sz="1600" b="1" dirty="0">
                <a:effectLst/>
                <a:latin typeface="Times New Roman" panose="02020603050405020304" pitchFamily="18" charset="0"/>
                <a:ea typeface="Times New Roman" panose="02020603050405020304" pitchFamily="18" charset="0"/>
              </a:rPr>
              <a:t> </a:t>
            </a:r>
            <a:endParaRPr lang="en-IN" sz="1600" b="1" dirty="0">
              <a:latin typeface="Times New Roman" panose="02020603050405020304" pitchFamily="18" charset="0"/>
              <a:ea typeface="Times New Roman" panose="02020603050405020304" pitchFamily="18" charset="0"/>
            </a:endParaRPr>
          </a:p>
          <a:p>
            <a:r>
              <a:rPr lang="en-US" sz="1600" dirty="0">
                <a:effectLst/>
                <a:latin typeface="Times New Roman" panose="02020603050405020304" pitchFamily="18" charset="0"/>
                <a:ea typeface="Times New Roman" panose="02020603050405020304" pitchFamily="18" charset="0"/>
              </a:rPr>
              <a:t>Bharat Jyoti </a:t>
            </a:r>
            <a:r>
              <a:rPr lang="en-US" sz="1600" dirty="0" err="1">
                <a:effectLst/>
                <a:latin typeface="Times New Roman" panose="02020603050405020304" pitchFamily="18" charset="0"/>
                <a:ea typeface="Times New Roman" panose="02020603050405020304" pitchFamily="18" charset="0"/>
              </a:rPr>
              <a:t>Siksha</a:t>
            </a:r>
            <a:r>
              <a:rPr lang="en-US" sz="1600" dirty="0">
                <a:effectLst/>
                <a:latin typeface="Times New Roman" panose="02020603050405020304" pitchFamily="18" charset="0"/>
                <a:ea typeface="Times New Roman" panose="02020603050405020304" pitchFamily="18" charset="0"/>
              </a:rPr>
              <a:t> Kendra is an exemplary NGO dedicated to providing quality education to students from poor backgrounds. Established with a vision to illuminate young minds and foster holistic development, the NGO emphasizes academic excellence, moral values, and extracurricular activities. It boasts a team of experienced educators who are committed to nurturing students' intellectual curiosity and critical thinking skill.</a:t>
            </a:r>
            <a:endParaRPr lang="en-IN" sz="1600" dirty="0">
              <a:effectLst/>
              <a:latin typeface="Times New Roman" panose="02020603050405020304" pitchFamily="18" charset="0"/>
              <a:ea typeface="Times New Roman" panose="02020603050405020304" pitchFamily="18" charset="0"/>
            </a:endParaRPr>
          </a:p>
          <a:p>
            <a:pPr marL="0" indent="0" eaLnBrk="0" fontAlgn="base" hangingPunct="0">
              <a:spcBef>
                <a:spcPct val="0"/>
              </a:spcBef>
              <a:spcAft>
                <a:spcPct val="0"/>
              </a:spcAft>
              <a:buClrTx/>
              <a:buSzTx/>
              <a:buFontTx/>
              <a:buChar char="•"/>
            </a:pPr>
            <a:r>
              <a:rPr kumimoji="0" lang="en-US" altLang="en-US" sz="1600" b="1" i="0" u="none" strike="noStrike" cap="none" normalizeH="0" baseline="0" dirty="0">
                <a:ln>
                  <a:noFill/>
                </a:ln>
                <a:effectLst/>
                <a:latin typeface="Arial" panose="020B0604020202020204" pitchFamily="34" charset="0"/>
              </a:rPr>
              <a:t>Established by</a:t>
            </a:r>
            <a:r>
              <a:rPr kumimoji="0" lang="en-US" altLang="en-US" sz="1600" b="0" i="0" u="none" strike="noStrike" cap="none" normalizeH="0" baseline="0" dirty="0">
                <a:ln>
                  <a:noFill/>
                </a:ln>
                <a:effectLst/>
                <a:latin typeface="Arial" panose="020B0604020202020204" pitchFamily="34" charset="0"/>
              </a:rPr>
              <a:t>:</a:t>
            </a:r>
          </a:p>
          <a:p>
            <a:pPr marL="0" indent="0" eaLnBrk="0" fontAlgn="base" hangingPunct="0">
              <a:spcBef>
                <a:spcPct val="0"/>
              </a:spcBef>
              <a:spcAft>
                <a:spcPct val="0"/>
              </a:spcAft>
              <a:buClrTx/>
              <a:buSzTx/>
              <a:buFontTx/>
              <a:buChar char="•"/>
            </a:pPr>
            <a:r>
              <a:rPr kumimoji="0" lang="en-US" altLang="en-US" sz="1600" b="0" i="0" u="none" strike="noStrike" cap="none" normalizeH="0" baseline="0" dirty="0">
                <a:ln>
                  <a:noFill/>
                </a:ln>
                <a:effectLst/>
                <a:latin typeface="Arial" panose="020B0604020202020204" pitchFamily="34" charset="0"/>
              </a:rPr>
              <a:t> </a:t>
            </a:r>
            <a:r>
              <a:rPr lang="en-US" sz="1600" dirty="0">
                <a:effectLst/>
                <a:latin typeface="Times New Roman" panose="02020603050405020304" pitchFamily="18" charset="0"/>
                <a:ea typeface="Times New Roman" panose="02020603050405020304" pitchFamily="18" charset="0"/>
              </a:rPr>
              <a:t>The Program was pioneered by Dr. Girish Gupta a Renowned Homoeopathic Doctor who founded the Homoeopathic Research Foundation in 2007 under which the Bharat Jyoti </a:t>
            </a:r>
            <a:r>
              <a:rPr lang="en-US" sz="1600" dirty="0" err="1">
                <a:effectLst/>
                <a:latin typeface="Times New Roman" panose="02020603050405020304" pitchFamily="18" charset="0"/>
                <a:ea typeface="Times New Roman" panose="02020603050405020304" pitchFamily="18" charset="0"/>
              </a:rPr>
              <a:t>Siksha</a:t>
            </a:r>
            <a:r>
              <a:rPr lang="en-US" sz="1600" dirty="0">
                <a:effectLst/>
                <a:latin typeface="Times New Roman" panose="02020603050405020304" pitchFamily="18" charset="0"/>
                <a:ea typeface="Times New Roman" panose="02020603050405020304" pitchFamily="18" charset="0"/>
              </a:rPr>
              <a:t> Kendra works.</a:t>
            </a:r>
            <a:endParaRPr lang="en-IN" sz="1600" dirty="0">
              <a:effectLst/>
              <a:latin typeface="Times New Roman" panose="02020603050405020304" pitchFamily="18" charset="0"/>
              <a:ea typeface="Times New Roman" panose="02020603050405020304" pitchFamily="18" charset="0"/>
            </a:endParaRPr>
          </a:p>
          <a:p>
            <a:pPr marL="0" marR="0" lvl="0" indent="0" defTabSz="914400" rtl="0" eaLnBrk="0" fontAlgn="base" latinLnBrk="0" hangingPunct="0">
              <a:spcBef>
                <a:spcPct val="0"/>
              </a:spcBef>
              <a:spcAft>
                <a:spcPct val="0"/>
              </a:spcAft>
              <a:buClrTx/>
              <a:buSzTx/>
              <a:buFontTx/>
              <a:buChar char="•"/>
              <a:tabLst/>
            </a:pPr>
            <a:endParaRPr kumimoji="0" lang="en-US" altLang="en-US" sz="1600" b="0" i="0" u="none" strike="noStrike" cap="none" normalizeH="0" baseline="0" dirty="0">
              <a:ln>
                <a:noFill/>
              </a:ln>
              <a:effectLst/>
              <a:latin typeface="Arial" panose="020B0604020202020204" pitchFamily="34" charset="0"/>
            </a:endParaRPr>
          </a:p>
        </p:txBody>
      </p:sp>
      <p:grpSp>
        <p:nvGrpSpPr>
          <p:cNvPr id="14" name="Group 13">
            <a:extLst>
              <a:ext uri="{FF2B5EF4-FFF2-40B4-BE49-F238E27FC236}">
                <a16:creationId xmlns:a16="http://schemas.microsoft.com/office/drawing/2014/main" id="{D68B9961-F007-40D1-AF51-61B6DE5106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5" name="Oval 14">
              <a:extLst>
                <a:ext uri="{FF2B5EF4-FFF2-40B4-BE49-F238E27FC236}">
                  <a16:creationId xmlns:a16="http://schemas.microsoft.com/office/drawing/2014/main" id="{E9FDF494-C7FB-47DF-BD39-1F65FA5508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extLst>
                  <a:ext uri="{BEBA8EAE-BF5A-486C-A8C5-ECC9F3942E4B}">
                    <a14:imgProps xmlns:a14="http://schemas.microsoft.com/office/drawing/2010/main">
                      <a14:imgLayer r:embed="rId6">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a:lstStyle/>
            <a:p>
              <a:endParaRPr lang="en-IN"/>
            </a:p>
          </p:txBody>
        </p:sp>
        <p:sp>
          <p:nvSpPr>
            <p:cNvPr id="16" name="Oval 15">
              <a:extLst>
                <a:ext uri="{FF2B5EF4-FFF2-40B4-BE49-F238E27FC236}">
                  <a16:creationId xmlns:a16="http://schemas.microsoft.com/office/drawing/2014/main" id="{3A822E1C-4C1A-4BEE-B19C-0FFB2D57B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a:lstStyle/>
            <a:p>
              <a:endParaRPr lang="en-IN"/>
            </a:p>
          </p:txBody>
        </p:sp>
      </p:grpSp>
      <p:pic>
        <p:nvPicPr>
          <p:cNvPr id="6" name="Picture 5" descr="A blue and white logo&#10;&#10;Description automatically generated">
            <a:extLst>
              <a:ext uri="{FF2B5EF4-FFF2-40B4-BE49-F238E27FC236}">
                <a16:creationId xmlns:a16="http://schemas.microsoft.com/office/drawing/2014/main" id="{640D98E5-20A3-5C6F-45FF-7CDC8F368648}"/>
              </a:ext>
            </a:extLst>
          </p:cNvPr>
          <p:cNvPicPr>
            <a:picLocks noChangeAspect="1"/>
          </p:cNvPicPr>
          <p:nvPr/>
        </p:nvPicPr>
        <p:blipFill>
          <a:blip r:embed="rId7"/>
          <a:stretch>
            <a:fillRect/>
          </a:stretch>
        </p:blipFill>
        <p:spPr>
          <a:xfrm>
            <a:off x="9235440" y="22289"/>
            <a:ext cx="2956560" cy="791528"/>
          </a:xfrm>
          <a:prstGeom prst="rect">
            <a:avLst/>
          </a:prstGeom>
        </p:spPr>
      </p:pic>
    </p:spTree>
    <p:extLst>
      <p:ext uri="{BB962C8B-B14F-4D97-AF65-F5344CB8AC3E}">
        <p14:creationId xmlns:p14="http://schemas.microsoft.com/office/powerpoint/2010/main" val="254871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0" name="Rectangle 79">
            <a:extLst>
              <a:ext uri="{FF2B5EF4-FFF2-40B4-BE49-F238E27FC236}">
                <a16:creationId xmlns:a16="http://schemas.microsoft.com/office/drawing/2014/main" id="{D8AFD15B-CF29-4306-884F-47675092F9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BBCAC6-5483-2A53-ECAA-41BCCE2DE5D6}"/>
              </a:ext>
            </a:extLst>
          </p:cNvPr>
          <p:cNvSpPr>
            <a:spLocks noGrp="1"/>
          </p:cNvSpPr>
          <p:nvPr>
            <p:ph type="title"/>
          </p:nvPr>
        </p:nvSpPr>
        <p:spPr>
          <a:xfrm>
            <a:off x="6561739" y="401980"/>
            <a:ext cx="4869179" cy="1517984"/>
          </a:xfrm>
        </p:spPr>
        <p:txBody>
          <a:bodyPr>
            <a:normAutofit/>
          </a:bodyPr>
          <a:lstStyle/>
          <a:p>
            <a:r>
              <a:rPr lang="en-IN" sz="4800" dirty="0">
                <a:solidFill>
                  <a:srgbClr val="000000"/>
                </a:solidFill>
              </a:rPr>
              <a:t>OBJECTIVE</a:t>
            </a:r>
          </a:p>
        </p:txBody>
      </p:sp>
      <p:pic>
        <p:nvPicPr>
          <p:cNvPr id="9" name="Content Placeholder 8" descr="Firemen in a huddle">
            <a:extLst>
              <a:ext uri="{FF2B5EF4-FFF2-40B4-BE49-F238E27FC236}">
                <a16:creationId xmlns:a16="http://schemas.microsoft.com/office/drawing/2014/main" id="{F6DB85B1-CC22-8069-53D1-90D0A87A8698}"/>
              </a:ext>
            </a:extLst>
          </p:cNvPr>
          <p:cNvPicPr>
            <a:picLocks noChangeAspect="1"/>
          </p:cNvPicPr>
          <p:nvPr/>
        </p:nvPicPr>
        <p:blipFill>
          <a:blip r:embed="rId2"/>
          <a:srcRect l="24955" r="11814" b="1"/>
          <a:stretch/>
        </p:blipFill>
        <p:spPr>
          <a:xfrm>
            <a:off x="-9866" y="401980"/>
            <a:ext cx="6115733" cy="6456021"/>
          </a:xfrm>
          <a:custGeom>
            <a:avLst/>
            <a:gdLst/>
            <a:ahLst/>
            <a:cxnLst/>
            <a:rect l="l" t="t" r="r" b="b"/>
            <a:pathLst>
              <a:path w="6115733" h="6456021">
                <a:moveTo>
                  <a:pt x="2259477" y="433395"/>
                </a:moveTo>
                <a:cubicBezTo>
                  <a:pt x="4149632" y="433395"/>
                  <a:pt x="5681904" y="1964133"/>
                  <a:pt x="5681904" y="3852396"/>
                </a:cubicBezTo>
                <a:cubicBezTo>
                  <a:pt x="5681904" y="4796527"/>
                  <a:pt x="5298836" y="5651278"/>
                  <a:pt x="4679499" y="6269995"/>
                </a:cubicBezTo>
                <a:lnTo>
                  <a:pt x="4474613" y="6456021"/>
                </a:lnTo>
                <a:lnTo>
                  <a:pt x="44341" y="6456021"/>
                </a:lnTo>
                <a:lnTo>
                  <a:pt x="0" y="6415762"/>
                </a:lnTo>
                <a:lnTo>
                  <a:pt x="0" y="1289029"/>
                </a:lnTo>
                <a:lnTo>
                  <a:pt x="82495" y="1214128"/>
                </a:lnTo>
                <a:cubicBezTo>
                  <a:pt x="674092" y="726388"/>
                  <a:pt x="1432534" y="433395"/>
                  <a:pt x="2259477" y="433395"/>
                </a:cubicBezTo>
                <a:close/>
                <a:moveTo>
                  <a:pt x="2259477" y="0"/>
                </a:moveTo>
                <a:cubicBezTo>
                  <a:pt x="4389229" y="0"/>
                  <a:pt x="6115733" y="1724776"/>
                  <a:pt x="6115733" y="3852396"/>
                </a:cubicBezTo>
                <a:cubicBezTo>
                  <a:pt x="6115733" y="4783230"/>
                  <a:pt x="5785270" y="5636956"/>
                  <a:pt x="5235152" y="6302877"/>
                </a:cubicBezTo>
                <a:lnTo>
                  <a:pt x="5095826" y="6456021"/>
                </a:lnTo>
                <a:lnTo>
                  <a:pt x="4617788" y="6456021"/>
                </a:lnTo>
                <a:lnTo>
                  <a:pt x="4747668" y="6338096"/>
                </a:lnTo>
                <a:cubicBezTo>
                  <a:pt x="5384452" y="5701950"/>
                  <a:pt x="5778311" y="4823122"/>
                  <a:pt x="5778311" y="3852396"/>
                </a:cubicBezTo>
                <a:cubicBezTo>
                  <a:pt x="5778311" y="1910944"/>
                  <a:pt x="4202875" y="337085"/>
                  <a:pt x="2259477" y="337085"/>
                </a:cubicBezTo>
                <a:cubicBezTo>
                  <a:pt x="1409240" y="337085"/>
                  <a:pt x="629434" y="638331"/>
                  <a:pt x="21172" y="1139811"/>
                </a:cubicBezTo>
                <a:lnTo>
                  <a:pt x="0" y="1159034"/>
                </a:lnTo>
                <a:lnTo>
                  <a:pt x="0" y="735177"/>
                </a:lnTo>
                <a:lnTo>
                  <a:pt x="103407" y="657929"/>
                </a:lnTo>
                <a:cubicBezTo>
                  <a:pt x="718869" y="242547"/>
                  <a:pt x="1460820" y="0"/>
                  <a:pt x="2259477" y="0"/>
                </a:cubicBezTo>
                <a:close/>
              </a:path>
            </a:pathLst>
          </a:custGeom>
        </p:spPr>
      </p:pic>
      <p:sp>
        <p:nvSpPr>
          <p:cNvPr id="82" name="Freeform: Shape 81">
            <a:extLst>
              <a:ext uri="{FF2B5EF4-FFF2-40B4-BE49-F238E27FC236}">
                <a16:creationId xmlns:a16="http://schemas.microsoft.com/office/drawing/2014/main" id="{96349AB3-1BD3-41E1-8979-1DBDCB5CDC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66" y="401980"/>
            <a:ext cx="6115733" cy="6456021"/>
          </a:xfrm>
          <a:custGeom>
            <a:avLst/>
            <a:gdLst>
              <a:gd name="connsiteX0" fmla="*/ 2259477 w 6115733"/>
              <a:gd name="connsiteY0" fmla="*/ 433395 h 6456021"/>
              <a:gd name="connsiteX1" fmla="*/ 5681904 w 6115733"/>
              <a:gd name="connsiteY1" fmla="*/ 3852396 h 6456021"/>
              <a:gd name="connsiteX2" fmla="*/ 4679499 w 6115733"/>
              <a:gd name="connsiteY2" fmla="*/ 6269995 h 6456021"/>
              <a:gd name="connsiteX3" fmla="*/ 4474613 w 6115733"/>
              <a:gd name="connsiteY3" fmla="*/ 6456021 h 6456021"/>
              <a:gd name="connsiteX4" fmla="*/ 44341 w 6115733"/>
              <a:gd name="connsiteY4" fmla="*/ 6456021 h 6456021"/>
              <a:gd name="connsiteX5" fmla="*/ 0 w 6115733"/>
              <a:gd name="connsiteY5" fmla="*/ 6415762 h 6456021"/>
              <a:gd name="connsiteX6" fmla="*/ 0 w 6115733"/>
              <a:gd name="connsiteY6" fmla="*/ 1289029 h 6456021"/>
              <a:gd name="connsiteX7" fmla="*/ 82495 w 6115733"/>
              <a:gd name="connsiteY7" fmla="*/ 1214128 h 6456021"/>
              <a:gd name="connsiteX8" fmla="*/ 2259477 w 6115733"/>
              <a:gd name="connsiteY8" fmla="*/ 433395 h 6456021"/>
              <a:gd name="connsiteX9" fmla="*/ 2259477 w 6115733"/>
              <a:gd name="connsiteY9" fmla="*/ 0 h 6456021"/>
              <a:gd name="connsiteX10" fmla="*/ 6115733 w 6115733"/>
              <a:gd name="connsiteY10" fmla="*/ 3852396 h 6456021"/>
              <a:gd name="connsiteX11" fmla="*/ 5235152 w 6115733"/>
              <a:gd name="connsiteY11" fmla="*/ 6302877 h 6456021"/>
              <a:gd name="connsiteX12" fmla="*/ 5095826 w 6115733"/>
              <a:gd name="connsiteY12" fmla="*/ 6456021 h 6456021"/>
              <a:gd name="connsiteX13" fmla="*/ 4617788 w 6115733"/>
              <a:gd name="connsiteY13" fmla="*/ 6456021 h 6456021"/>
              <a:gd name="connsiteX14" fmla="*/ 4747668 w 6115733"/>
              <a:gd name="connsiteY14" fmla="*/ 6338096 h 6456021"/>
              <a:gd name="connsiteX15" fmla="*/ 5778311 w 6115733"/>
              <a:gd name="connsiteY15" fmla="*/ 3852396 h 6456021"/>
              <a:gd name="connsiteX16" fmla="*/ 2259477 w 6115733"/>
              <a:gd name="connsiteY16" fmla="*/ 337085 h 6456021"/>
              <a:gd name="connsiteX17" fmla="*/ 21172 w 6115733"/>
              <a:gd name="connsiteY17" fmla="*/ 1139811 h 6456021"/>
              <a:gd name="connsiteX18" fmla="*/ 0 w 6115733"/>
              <a:gd name="connsiteY18" fmla="*/ 1159034 h 6456021"/>
              <a:gd name="connsiteX19" fmla="*/ 0 w 6115733"/>
              <a:gd name="connsiteY19" fmla="*/ 735177 h 6456021"/>
              <a:gd name="connsiteX20" fmla="*/ 103407 w 6115733"/>
              <a:gd name="connsiteY20" fmla="*/ 657929 h 6456021"/>
              <a:gd name="connsiteX21" fmla="*/ 2259477 w 6115733"/>
              <a:gd name="connsiteY21" fmla="*/ 0 h 6456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115733" h="6456021">
                <a:moveTo>
                  <a:pt x="2259477" y="433395"/>
                </a:moveTo>
                <a:cubicBezTo>
                  <a:pt x="4149632" y="433395"/>
                  <a:pt x="5681904" y="1964133"/>
                  <a:pt x="5681904" y="3852396"/>
                </a:cubicBezTo>
                <a:cubicBezTo>
                  <a:pt x="5681904" y="4796527"/>
                  <a:pt x="5298836" y="5651278"/>
                  <a:pt x="4679499" y="6269995"/>
                </a:cubicBezTo>
                <a:lnTo>
                  <a:pt x="4474613" y="6456021"/>
                </a:lnTo>
                <a:lnTo>
                  <a:pt x="44341" y="6456021"/>
                </a:lnTo>
                <a:lnTo>
                  <a:pt x="0" y="6415762"/>
                </a:lnTo>
                <a:lnTo>
                  <a:pt x="0" y="1289029"/>
                </a:lnTo>
                <a:lnTo>
                  <a:pt x="82495" y="1214128"/>
                </a:lnTo>
                <a:cubicBezTo>
                  <a:pt x="674092" y="726388"/>
                  <a:pt x="1432534" y="433395"/>
                  <a:pt x="2259477" y="433395"/>
                </a:cubicBezTo>
                <a:close/>
                <a:moveTo>
                  <a:pt x="2259477" y="0"/>
                </a:moveTo>
                <a:cubicBezTo>
                  <a:pt x="4389229" y="0"/>
                  <a:pt x="6115733" y="1724776"/>
                  <a:pt x="6115733" y="3852396"/>
                </a:cubicBezTo>
                <a:cubicBezTo>
                  <a:pt x="6115733" y="4783230"/>
                  <a:pt x="5785270" y="5636956"/>
                  <a:pt x="5235152" y="6302877"/>
                </a:cubicBezTo>
                <a:lnTo>
                  <a:pt x="5095826" y="6456021"/>
                </a:lnTo>
                <a:lnTo>
                  <a:pt x="4617788" y="6456021"/>
                </a:lnTo>
                <a:lnTo>
                  <a:pt x="4747668" y="6338096"/>
                </a:lnTo>
                <a:cubicBezTo>
                  <a:pt x="5384452" y="5701950"/>
                  <a:pt x="5778311" y="4823122"/>
                  <a:pt x="5778311" y="3852396"/>
                </a:cubicBezTo>
                <a:cubicBezTo>
                  <a:pt x="5778311" y="1910944"/>
                  <a:pt x="4202875" y="337085"/>
                  <a:pt x="2259477" y="337085"/>
                </a:cubicBezTo>
                <a:cubicBezTo>
                  <a:pt x="1409240" y="337085"/>
                  <a:pt x="629434" y="638331"/>
                  <a:pt x="21172" y="1139811"/>
                </a:cubicBezTo>
                <a:lnTo>
                  <a:pt x="0" y="1159034"/>
                </a:lnTo>
                <a:lnTo>
                  <a:pt x="0" y="735177"/>
                </a:lnTo>
                <a:lnTo>
                  <a:pt x="103407" y="657929"/>
                </a:lnTo>
                <a:cubicBezTo>
                  <a:pt x="718869" y="242547"/>
                  <a:pt x="1460820" y="0"/>
                  <a:pt x="2259477" y="0"/>
                </a:cubicBezTo>
                <a:close/>
              </a:path>
            </a:pathLst>
          </a:custGeom>
          <a:blipFill dpi="0" rotWithShape="1">
            <a:blip r:embed="rId3">
              <a:alphaModFix amt="30000"/>
              <a:duotone>
                <a:prstClr val="black"/>
                <a:schemeClr val="accent1">
                  <a:tint val="45000"/>
                  <a:satMod val="400000"/>
                </a:schemeClr>
              </a:duotone>
              <a:extLst>
                <a:ext uri="{BEBA8EAE-BF5A-486C-A8C5-ECC9F3942E4B}">
                  <a14:imgProps xmlns:a14="http://schemas.microsoft.com/office/drawing/2010/main">
                    <a14:imgLayer r:embed="rId4">
                      <a14:imgEffect>
                        <a14:sharpenSoften amount="61000"/>
                      </a14:imgEffect>
                      <a14:imgEffect>
                        <a14:brightnessContrast bright="-25000" contrast="20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4" name="Rectangle 1">
            <a:extLst>
              <a:ext uri="{FF2B5EF4-FFF2-40B4-BE49-F238E27FC236}">
                <a16:creationId xmlns:a16="http://schemas.microsoft.com/office/drawing/2014/main" id="{4EDD7ED2-9245-5997-82C9-6EF11C17631F}"/>
              </a:ext>
            </a:extLst>
          </p:cNvPr>
          <p:cNvSpPr>
            <a:spLocks noGrp="1" noChangeArrowheads="1"/>
          </p:cNvSpPr>
          <p:nvPr>
            <p:ph idx="1"/>
          </p:nvPr>
        </p:nvSpPr>
        <p:spPr bwMode="auto">
          <a:xfrm>
            <a:off x="6587545" y="2212849"/>
            <a:ext cx="4869179" cy="3860406"/>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None/>
              <a:tabLst/>
            </a:pPr>
            <a:r>
              <a:rPr kumimoji="0" lang="en-US" altLang="en-US" sz="1400" b="0" i="0" u="none" strike="noStrike" cap="none" normalizeH="0" baseline="0" dirty="0">
                <a:ln>
                  <a:noFill/>
                </a:ln>
                <a:solidFill>
                  <a:srgbClr val="000000"/>
                </a:solidFill>
                <a:effectLst/>
                <a:latin typeface="Arial" panose="020B0604020202020204" pitchFamily="34" charset="0"/>
              </a:rPr>
              <a:t>.</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solidFill>
                  <a:srgbClr val="000000"/>
                </a:solidFill>
                <a:effectLst/>
                <a:latin typeface="Arial" panose="020B0604020202020204" pitchFamily="34" charset="0"/>
              </a:rPr>
              <a:t>Objectives</a:t>
            </a:r>
            <a:r>
              <a:rPr kumimoji="0" lang="en-US" altLang="en-US" sz="1400" b="0" i="0" u="none" strike="noStrike" cap="none" normalizeH="0" baseline="0" dirty="0">
                <a:ln>
                  <a:noFill/>
                </a:ln>
                <a:solidFill>
                  <a:srgbClr val="000000"/>
                </a:solidFill>
                <a:effectLst/>
                <a:latin typeface="Arial" panose="020B0604020202020204" pitchFamily="34" charset="0"/>
              </a:rPr>
              <a:t>:</a:t>
            </a:r>
          </a:p>
          <a:p>
            <a:pPr marL="0" marR="0" lvl="0" indent="0" defTabSz="914400" rtl="0" eaLnBrk="0" fontAlgn="base" latinLnBrk="0" hangingPunct="0">
              <a:spcBef>
                <a:spcPct val="0"/>
              </a:spcBef>
              <a:spcAft>
                <a:spcPts val="600"/>
              </a:spcAft>
              <a:buClrTx/>
              <a:buSzTx/>
              <a:buNone/>
              <a:tabLst/>
            </a:pPr>
            <a:endParaRPr kumimoji="0" lang="en-US" altLang="en-US" sz="1400" b="0" i="0" u="none" strike="noStrike" cap="none" normalizeH="0" baseline="0" dirty="0">
              <a:ln>
                <a:noFill/>
              </a:ln>
              <a:solidFill>
                <a:srgbClr val="000000"/>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None/>
              <a:tabLst/>
            </a:pPr>
            <a:r>
              <a:rPr kumimoji="0" lang="en-US" altLang="en-US" sz="1400" b="1" i="0" u="none" strike="noStrike" cap="none" normalizeH="0" baseline="0" dirty="0">
                <a:ln>
                  <a:noFill/>
                </a:ln>
                <a:solidFill>
                  <a:srgbClr val="000000"/>
                </a:solidFill>
                <a:effectLst/>
                <a:latin typeface="Arial" panose="020B0604020202020204" pitchFamily="34" charset="0"/>
              </a:rPr>
              <a:t>Equity and Inclusivity</a:t>
            </a:r>
            <a:r>
              <a:rPr kumimoji="0" lang="en-US" altLang="en-US" sz="1400" b="0" i="0" u="none" strike="noStrike" cap="none" normalizeH="0" baseline="0" dirty="0">
                <a:ln>
                  <a:noFill/>
                </a:ln>
                <a:solidFill>
                  <a:srgbClr val="000000"/>
                </a:solidFill>
                <a:effectLst/>
                <a:latin typeface="Arial" panose="020B0604020202020204" pitchFamily="34" charset="0"/>
              </a:rPr>
              <a:t>: Providing equal opportunities regardless of background.</a:t>
            </a:r>
          </a:p>
          <a:p>
            <a:pPr marL="0" marR="0" lvl="0" indent="0" defTabSz="914400" rtl="0" eaLnBrk="0" fontAlgn="base" latinLnBrk="0" hangingPunct="0">
              <a:spcBef>
                <a:spcPct val="0"/>
              </a:spcBef>
              <a:spcAft>
                <a:spcPts val="600"/>
              </a:spcAft>
              <a:buClrTx/>
              <a:buSzTx/>
              <a:buNone/>
              <a:tabLst/>
            </a:pPr>
            <a:r>
              <a:rPr kumimoji="0" lang="en-US" altLang="en-US" sz="1400" b="1" i="0" u="none" strike="noStrike" cap="none" normalizeH="0" baseline="0" dirty="0">
                <a:ln>
                  <a:noFill/>
                </a:ln>
                <a:solidFill>
                  <a:srgbClr val="000000"/>
                </a:solidFill>
                <a:effectLst/>
                <a:latin typeface="Arial" panose="020B0604020202020204" pitchFamily="34" charset="0"/>
              </a:rPr>
              <a:t>Community Participation</a:t>
            </a:r>
            <a:r>
              <a:rPr kumimoji="0" lang="en-US" altLang="en-US" sz="1400" b="0" i="0" u="none" strike="noStrike" cap="none" normalizeH="0" baseline="0" dirty="0">
                <a:ln>
                  <a:noFill/>
                </a:ln>
                <a:solidFill>
                  <a:srgbClr val="000000"/>
                </a:solidFill>
                <a:effectLst/>
                <a:latin typeface="Arial" panose="020B0604020202020204" pitchFamily="34" charset="0"/>
              </a:rPr>
              <a:t>: Encouraging active involvement and accountability.</a:t>
            </a:r>
          </a:p>
          <a:p>
            <a:pPr marL="0" marR="0" lvl="0" indent="0" defTabSz="914400" rtl="0" eaLnBrk="0" fontAlgn="base" latinLnBrk="0" hangingPunct="0">
              <a:spcBef>
                <a:spcPct val="0"/>
              </a:spcBef>
              <a:spcAft>
                <a:spcPts val="600"/>
              </a:spcAft>
              <a:buClrTx/>
              <a:buSzTx/>
              <a:buNone/>
              <a:tabLst/>
            </a:pPr>
            <a:r>
              <a:rPr kumimoji="0" lang="en-US" altLang="en-US" sz="1400" b="1" i="0" u="none" strike="noStrike" cap="none" normalizeH="0" baseline="0" dirty="0">
                <a:ln>
                  <a:noFill/>
                </a:ln>
                <a:solidFill>
                  <a:srgbClr val="000000"/>
                </a:solidFill>
                <a:effectLst/>
                <a:latin typeface="Arial" panose="020B0604020202020204" pitchFamily="34" charset="0"/>
              </a:rPr>
              <a:t>Quality Education</a:t>
            </a:r>
            <a:r>
              <a:rPr kumimoji="0" lang="en-US" altLang="en-US" sz="1400" b="0" i="0" u="none" strike="noStrike" cap="none" normalizeH="0" baseline="0" dirty="0">
                <a:ln>
                  <a:noFill/>
                </a:ln>
                <a:solidFill>
                  <a:srgbClr val="000000"/>
                </a:solidFill>
                <a:effectLst/>
                <a:latin typeface="Arial" panose="020B0604020202020204" pitchFamily="34" charset="0"/>
              </a:rPr>
              <a:t>: Focusing on excellence in both academics and values.</a:t>
            </a:r>
          </a:p>
          <a:p>
            <a:pPr marL="0" marR="0" lvl="0" indent="0" defTabSz="914400" rtl="0" eaLnBrk="0" fontAlgn="base" latinLnBrk="0" hangingPunct="0">
              <a:spcBef>
                <a:spcPct val="0"/>
              </a:spcBef>
              <a:spcAft>
                <a:spcPts val="600"/>
              </a:spcAft>
              <a:buClrTx/>
              <a:buSzTx/>
              <a:buNone/>
              <a:tabLst/>
            </a:pPr>
            <a:r>
              <a:rPr kumimoji="0" lang="en-US" altLang="en-US" sz="1400" b="1" i="0" u="none" strike="noStrike" cap="none" normalizeH="0" baseline="0" dirty="0">
                <a:ln>
                  <a:noFill/>
                </a:ln>
                <a:solidFill>
                  <a:srgbClr val="000000"/>
                </a:solidFill>
                <a:effectLst/>
                <a:latin typeface="Arial" panose="020B0604020202020204" pitchFamily="34" charset="0"/>
              </a:rPr>
              <a:t>Sustainability</a:t>
            </a:r>
            <a:r>
              <a:rPr kumimoji="0" lang="en-US" altLang="en-US" sz="1400" b="0" i="0" u="none" strike="noStrike" cap="none" normalizeH="0" baseline="0" dirty="0">
                <a:ln>
                  <a:noFill/>
                </a:ln>
                <a:solidFill>
                  <a:srgbClr val="000000"/>
                </a:solidFill>
                <a:effectLst/>
                <a:latin typeface="Arial" panose="020B0604020202020204" pitchFamily="34" charset="0"/>
              </a:rPr>
              <a:t>: A child-centered approach focusing on long-term impact.</a:t>
            </a:r>
          </a:p>
          <a:p>
            <a:pPr marL="0" marR="0" lvl="0" indent="0" defTabSz="914400" rtl="0" eaLnBrk="0" fontAlgn="base" latinLnBrk="0" hangingPunct="0">
              <a:spcBef>
                <a:spcPct val="0"/>
              </a:spcBef>
              <a:spcAft>
                <a:spcPts val="600"/>
              </a:spcAft>
              <a:buClrTx/>
              <a:buSzTx/>
              <a:buFontTx/>
              <a:buNone/>
              <a:tabLst/>
            </a:pPr>
            <a:endParaRPr kumimoji="0" lang="en-US" altLang="en-US" sz="1100" b="0" i="0" u="none" strike="noStrike" cap="none" normalizeH="0" baseline="0" dirty="0">
              <a:ln>
                <a:noFill/>
              </a:ln>
              <a:solidFill>
                <a:srgbClr val="000000"/>
              </a:solidFill>
              <a:effectLst/>
              <a:latin typeface="Arial" panose="020B0604020202020204" pitchFamily="34" charset="0"/>
            </a:endParaRPr>
          </a:p>
        </p:txBody>
      </p:sp>
      <p:grpSp>
        <p:nvGrpSpPr>
          <p:cNvPr id="84" name="Group 83">
            <a:extLst>
              <a:ext uri="{FF2B5EF4-FFF2-40B4-BE49-F238E27FC236}">
                <a16:creationId xmlns:a16="http://schemas.microsoft.com/office/drawing/2014/main" id="{54CA915D-BDF0-41F8-B00E-FB186EFF7B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85" name="Oval 84">
              <a:extLst>
                <a:ext uri="{FF2B5EF4-FFF2-40B4-BE49-F238E27FC236}">
                  <a16:creationId xmlns:a16="http://schemas.microsoft.com/office/drawing/2014/main" id="{317AAC03-BF64-4E67-9032-3BD0249980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extLst>
                  <a:ext uri="{BEBA8EAE-BF5A-486C-A8C5-ECC9F3942E4B}">
                    <a14:imgProps xmlns:a14="http://schemas.microsoft.com/office/drawing/2010/main">
                      <a14:imgLayer r:embed="rId6">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a:lstStyle/>
            <a:p>
              <a:endParaRPr lang="en-IN"/>
            </a:p>
          </p:txBody>
        </p:sp>
        <p:sp>
          <p:nvSpPr>
            <p:cNvPr id="86" name="Oval 85">
              <a:extLst>
                <a:ext uri="{FF2B5EF4-FFF2-40B4-BE49-F238E27FC236}">
                  <a16:creationId xmlns:a16="http://schemas.microsoft.com/office/drawing/2014/main" id="{1A131397-5A45-4344-9983-5E400A3EA5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a:lstStyle/>
            <a:p>
              <a:endParaRPr lang="en-IN"/>
            </a:p>
          </p:txBody>
        </p:sp>
      </p:grpSp>
      <p:pic>
        <p:nvPicPr>
          <p:cNvPr id="5" name="Picture 4" descr="A blue and white logo&#10;&#10;Description automatically generated">
            <a:extLst>
              <a:ext uri="{FF2B5EF4-FFF2-40B4-BE49-F238E27FC236}">
                <a16:creationId xmlns:a16="http://schemas.microsoft.com/office/drawing/2014/main" id="{EB2B30B6-596C-126E-33DE-3D9FE965E2CB}"/>
              </a:ext>
            </a:extLst>
          </p:cNvPr>
          <p:cNvPicPr>
            <a:picLocks noChangeAspect="1"/>
          </p:cNvPicPr>
          <p:nvPr/>
        </p:nvPicPr>
        <p:blipFill>
          <a:blip r:embed="rId7"/>
          <a:stretch>
            <a:fillRect/>
          </a:stretch>
        </p:blipFill>
        <p:spPr>
          <a:xfrm>
            <a:off x="9063613" y="5748"/>
            <a:ext cx="3135205" cy="948845"/>
          </a:xfrm>
          <a:prstGeom prst="rect">
            <a:avLst/>
          </a:prstGeom>
        </p:spPr>
      </p:pic>
    </p:spTree>
    <p:extLst>
      <p:ext uri="{BB962C8B-B14F-4D97-AF65-F5344CB8AC3E}">
        <p14:creationId xmlns:p14="http://schemas.microsoft.com/office/powerpoint/2010/main" val="2872418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descr="A group of children sitting on the floor in a classroom&#10;&#10;Description automatically generated">
            <a:extLst>
              <a:ext uri="{FF2B5EF4-FFF2-40B4-BE49-F238E27FC236}">
                <a16:creationId xmlns:a16="http://schemas.microsoft.com/office/drawing/2014/main" id="{0C86AE4A-6021-D5C6-E170-4AF1F8DE191F}"/>
              </a:ext>
            </a:extLst>
          </p:cNvPr>
          <p:cNvPicPr>
            <a:picLocks noChangeAspect="1"/>
          </p:cNvPicPr>
          <p:nvPr/>
        </p:nvPicPr>
        <p:blipFill>
          <a:blip r:embed="rId2" cstate="print">
            <a:extLst>
              <a:ext uri="{28A0092B-C50C-407E-A947-70E740481C1C}">
                <a14:useLocalDpi xmlns:a14="http://schemas.microsoft.com/office/drawing/2010/main" val="0"/>
              </a:ext>
            </a:extLst>
          </a:blip>
          <a:srcRect t="25216" r="3" b="9688"/>
          <a:stretch/>
        </p:blipFill>
        <p:spPr bwMode="auto">
          <a:xfrm>
            <a:off x="3344" y="3509433"/>
            <a:ext cx="4475150" cy="3348566"/>
          </a:xfrm>
          <a:prstGeom prst="rect">
            <a:avLst/>
          </a:prstGeom>
          <a:noFill/>
        </p:spPr>
      </p:pic>
      <p:sp>
        <p:nvSpPr>
          <p:cNvPr id="29" name="Rectangle 28">
            <a:extLst>
              <a:ext uri="{FF2B5EF4-FFF2-40B4-BE49-F238E27FC236}">
                <a16:creationId xmlns:a16="http://schemas.microsoft.com/office/drawing/2014/main" id="{881BB01C-2DAE-48BD-8E81-DAE2E1BC4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0070" y="0"/>
            <a:ext cx="7541930" cy="6857999"/>
          </a:xfrm>
          <a:prstGeom prst="rect">
            <a:avLst/>
          </a:prstGeom>
          <a:blipFill dpi="0" rotWithShape="1">
            <a:blip r:embed="rId3">
              <a:alphaModFix amt="60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4322BA-61CB-D74A-40F7-D21BD3BFC2D7}"/>
              </a:ext>
            </a:extLst>
          </p:cNvPr>
          <p:cNvSpPr>
            <a:spLocks noGrp="1"/>
          </p:cNvSpPr>
          <p:nvPr>
            <p:ph type="title"/>
          </p:nvPr>
        </p:nvSpPr>
        <p:spPr>
          <a:xfrm>
            <a:off x="4970109" y="484632"/>
            <a:ext cx="6730277" cy="1609344"/>
          </a:xfrm>
          <a:ln>
            <a:noFill/>
          </a:ln>
        </p:spPr>
        <p:txBody>
          <a:bodyPr>
            <a:normAutofit/>
          </a:bodyPr>
          <a:lstStyle/>
          <a:p>
            <a:r>
              <a:rPr lang="en-IN" sz="4800"/>
              <a:t>ROLE AS A VOLUNTEER</a:t>
            </a:r>
          </a:p>
        </p:txBody>
      </p:sp>
      <p:pic>
        <p:nvPicPr>
          <p:cNvPr id="14" name="Picture 13" descr="A group of women in a room&#10;&#10;Description automatically generated">
            <a:extLst>
              <a:ext uri="{FF2B5EF4-FFF2-40B4-BE49-F238E27FC236}">
                <a16:creationId xmlns:a16="http://schemas.microsoft.com/office/drawing/2014/main" id="{4C849FF4-1251-40EC-90DF-A2D6443B7B77}"/>
              </a:ext>
            </a:extLst>
          </p:cNvPr>
          <p:cNvPicPr>
            <a:picLocks noChangeAspect="1"/>
          </p:cNvPicPr>
          <p:nvPr/>
        </p:nvPicPr>
        <p:blipFill>
          <a:blip r:embed="rId5" cstate="print">
            <a:extLst>
              <a:ext uri="{28A0092B-C50C-407E-A947-70E740481C1C}">
                <a14:useLocalDpi xmlns:a14="http://schemas.microsoft.com/office/drawing/2010/main" val="0"/>
              </a:ext>
            </a:extLst>
          </a:blip>
          <a:srcRect t="1545" r="1" b="1"/>
          <a:stretch/>
        </p:blipFill>
        <p:spPr bwMode="auto">
          <a:xfrm>
            <a:off x="3344" y="10"/>
            <a:ext cx="4475150" cy="3348557"/>
          </a:xfrm>
          <a:prstGeom prst="rect">
            <a:avLst/>
          </a:prstGeom>
          <a:noFill/>
        </p:spPr>
      </p:pic>
      <p:sp>
        <p:nvSpPr>
          <p:cNvPr id="12" name="Rectangle 1">
            <a:extLst>
              <a:ext uri="{FF2B5EF4-FFF2-40B4-BE49-F238E27FC236}">
                <a16:creationId xmlns:a16="http://schemas.microsoft.com/office/drawing/2014/main" id="{C3B67B04-3863-8ACC-50E9-59CAA47C9AD3}"/>
              </a:ext>
            </a:extLst>
          </p:cNvPr>
          <p:cNvSpPr>
            <a:spLocks noGrp="1" noChangeArrowheads="1"/>
          </p:cNvSpPr>
          <p:nvPr>
            <p:ph idx="1"/>
          </p:nvPr>
        </p:nvSpPr>
        <p:spPr bwMode="auto">
          <a:xfrm>
            <a:off x="4970109" y="2121408"/>
            <a:ext cx="6730276" cy="405079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a:ln>
                  <a:noFill/>
                </a:ln>
                <a:effectLst/>
                <a:latin typeface="Arial" panose="020B0604020202020204" pitchFamily="34" charset="0"/>
              </a:rPr>
              <a:t>Teaching and Mentoring</a:t>
            </a:r>
            <a:r>
              <a:rPr kumimoji="0" lang="en-US" altLang="en-US" sz="1400" b="0" i="0" u="none" strike="noStrike" cap="none" normalizeH="0" baseline="0">
                <a:ln>
                  <a:noFill/>
                </a:ln>
                <a:effectLst/>
                <a:latin typeface="Arial" panose="020B0604020202020204" pitchFamily="34" charset="0"/>
              </a:rPr>
              <a:t>:</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effectLst/>
                <a:latin typeface="Arial" panose="020B0604020202020204" pitchFamily="34" charset="0"/>
              </a:rPr>
              <a:t>Conducted interactive sessions on subjects such as Science, Hindi, and English to enhance the students’ foundational knowledge.</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effectLst/>
                <a:latin typeface="Arial" panose="020B0604020202020204" pitchFamily="34" charset="0"/>
              </a:rPr>
              <a:t>Developed lesson plans tailored to the students' interests, focusing on engaging methods like storytelling, animations, and hands-on activities to make learning enjoyable.</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a:ln>
                  <a:noFill/>
                </a:ln>
                <a:effectLst/>
                <a:latin typeface="Arial" panose="020B0604020202020204" pitchFamily="34" charset="0"/>
              </a:rPr>
              <a:t>Environmental and Health Awareness</a:t>
            </a:r>
            <a:r>
              <a:rPr kumimoji="0" lang="en-US" altLang="en-US" sz="1400" b="0" i="0" u="none" strike="noStrike" cap="none" normalizeH="0" baseline="0">
                <a:ln>
                  <a:noFill/>
                </a:ln>
                <a:effectLst/>
                <a:latin typeface="Arial" panose="020B0604020202020204" pitchFamily="34" charset="0"/>
              </a:rPr>
              <a:t>:</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effectLst/>
                <a:latin typeface="Arial" panose="020B0604020202020204" pitchFamily="34" charset="0"/>
              </a:rPr>
              <a:t>Organized sessions on environmental conservation, highlighting topics like the importance of trees, cleanliness, and sustainability.</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effectLst/>
                <a:latin typeface="Arial" panose="020B0604020202020204" pitchFamily="34" charset="0"/>
              </a:rPr>
              <a:t>Educated students on health-related topics, including the benefits of hygiene, the dangers of junk food, and the importance of staying hydrated.</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a:ln>
                  <a:noFill/>
                </a:ln>
                <a:effectLst/>
                <a:latin typeface="Arial" panose="020B0604020202020204" pitchFamily="34" charset="0"/>
              </a:rPr>
              <a:t>Community Engagement and Empowerment</a:t>
            </a:r>
            <a:r>
              <a:rPr kumimoji="0" lang="en-US" altLang="en-US" sz="1400" b="0" i="0" u="none" strike="noStrike" cap="none" normalizeH="0" baseline="0">
                <a:ln>
                  <a:noFill/>
                </a:ln>
                <a:effectLst/>
                <a:latin typeface="Arial" panose="020B0604020202020204" pitchFamily="34" charset="0"/>
              </a:rPr>
              <a:t>:</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effectLst/>
                <a:latin typeface="Arial" panose="020B0604020202020204" pitchFamily="34" charset="0"/>
              </a:rPr>
              <a:t>Led a food distribution drive to support underprivileged families, instilling the value of social responsibility in students.</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effectLst/>
                <a:latin typeface="Arial" panose="020B0604020202020204" pitchFamily="34" charset="0"/>
              </a:rPr>
              <a:t>Volunteered in a tailoring workshop to empower women, promoting skill development and financial independence.</a:t>
            </a:r>
          </a:p>
          <a:p>
            <a:pPr marL="0" marR="0" lvl="0" indent="0" defTabSz="914400" rtl="0" eaLnBrk="0" fontAlgn="base" latinLnBrk="0" hangingPunct="0">
              <a:spcBef>
                <a:spcPct val="0"/>
              </a:spcBef>
              <a:spcAft>
                <a:spcPts val="600"/>
              </a:spcAft>
              <a:buClrTx/>
              <a:buSzTx/>
              <a:buFontTx/>
              <a:buNone/>
              <a:tabLst/>
            </a:pPr>
            <a:endParaRPr kumimoji="0" lang="en-US" altLang="en-US" sz="1400" b="0" i="0" u="none" strike="noStrike" cap="none" normalizeH="0" baseline="0">
              <a:ln>
                <a:noFill/>
              </a:ln>
              <a:effectLst/>
              <a:latin typeface="Arial" panose="020B0604020202020204" pitchFamily="34" charset="0"/>
            </a:endParaRPr>
          </a:p>
        </p:txBody>
      </p:sp>
      <p:grpSp>
        <p:nvGrpSpPr>
          <p:cNvPr id="31" name="Group 30">
            <a:extLst>
              <a:ext uri="{FF2B5EF4-FFF2-40B4-BE49-F238E27FC236}">
                <a16:creationId xmlns:a16="http://schemas.microsoft.com/office/drawing/2014/main" id="{AD55FF18-1979-4730-A345-E74E328F07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32" name="Oval 31">
              <a:extLst>
                <a:ext uri="{FF2B5EF4-FFF2-40B4-BE49-F238E27FC236}">
                  <a16:creationId xmlns:a16="http://schemas.microsoft.com/office/drawing/2014/main" id="{6F8381C4-0751-4A6E-BFF7-48DF67BFA0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6">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33" name="Oval 32">
              <a:extLst>
                <a:ext uri="{FF2B5EF4-FFF2-40B4-BE49-F238E27FC236}">
                  <a16:creationId xmlns:a16="http://schemas.microsoft.com/office/drawing/2014/main" id="{F7320C1D-D7A9-4392-B3B6-ACEF193A8D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pic>
        <p:nvPicPr>
          <p:cNvPr id="4" name="Picture 3" descr="A blue and white logo&#10;&#10;Description automatically generated">
            <a:extLst>
              <a:ext uri="{FF2B5EF4-FFF2-40B4-BE49-F238E27FC236}">
                <a16:creationId xmlns:a16="http://schemas.microsoft.com/office/drawing/2014/main" id="{2F6C67E8-C113-6AF5-D93E-A9CBC2C02C6A}"/>
              </a:ext>
            </a:extLst>
          </p:cNvPr>
          <p:cNvPicPr>
            <a:picLocks noChangeAspect="1"/>
          </p:cNvPicPr>
          <p:nvPr/>
        </p:nvPicPr>
        <p:blipFill>
          <a:blip r:embed="rId7"/>
          <a:stretch>
            <a:fillRect/>
          </a:stretch>
        </p:blipFill>
        <p:spPr>
          <a:xfrm>
            <a:off x="9646418" y="3429"/>
            <a:ext cx="2542238" cy="961213"/>
          </a:xfrm>
          <a:prstGeom prst="rect">
            <a:avLst/>
          </a:prstGeom>
        </p:spPr>
      </p:pic>
    </p:spTree>
    <p:extLst>
      <p:ext uri="{BB962C8B-B14F-4D97-AF65-F5344CB8AC3E}">
        <p14:creationId xmlns:p14="http://schemas.microsoft.com/office/powerpoint/2010/main" val="27893315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CF043BA-0C52-4068-BCF5-2B2D89BA9D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AD9501-9233-D63C-3243-B6FCAF23CA8F}"/>
              </a:ext>
            </a:extLst>
          </p:cNvPr>
          <p:cNvSpPr>
            <a:spLocks noGrp="1"/>
          </p:cNvSpPr>
          <p:nvPr>
            <p:ph type="title"/>
          </p:nvPr>
        </p:nvSpPr>
        <p:spPr>
          <a:xfrm>
            <a:off x="7883612" y="484632"/>
            <a:ext cx="3816774" cy="1307592"/>
          </a:xfrm>
          <a:ln>
            <a:noFill/>
          </a:ln>
        </p:spPr>
        <p:txBody>
          <a:bodyPr>
            <a:normAutofit/>
          </a:bodyPr>
          <a:lstStyle/>
          <a:p>
            <a:r>
              <a:rPr lang="en-IN" sz="3200" dirty="0"/>
              <a:t>Day to day activities</a:t>
            </a:r>
          </a:p>
        </p:txBody>
      </p:sp>
      <p:pic>
        <p:nvPicPr>
          <p:cNvPr id="4" name="Picture 3" descr="A group of children in a classroom&#10;&#10;Description automatically generated">
            <a:extLst>
              <a:ext uri="{FF2B5EF4-FFF2-40B4-BE49-F238E27FC236}">
                <a16:creationId xmlns:a16="http://schemas.microsoft.com/office/drawing/2014/main" id="{E5C04ABC-1F2E-4D88-57C2-625837FB3EAC}"/>
              </a:ext>
            </a:extLst>
          </p:cNvPr>
          <p:cNvPicPr>
            <a:picLocks noChangeAspect="1"/>
          </p:cNvPicPr>
          <p:nvPr/>
        </p:nvPicPr>
        <p:blipFill>
          <a:blip r:embed="rId4" cstate="print">
            <a:extLst>
              <a:ext uri="{28A0092B-C50C-407E-A947-70E740481C1C}">
                <a14:useLocalDpi xmlns:a14="http://schemas.microsoft.com/office/drawing/2010/main" val="0"/>
              </a:ext>
            </a:extLst>
          </a:blip>
          <a:srcRect l="1188" r="15154" b="-1"/>
          <a:stretch/>
        </p:blipFill>
        <p:spPr bwMode="auto">
          <a:xfrm>
            <a:off x="3343" y="10"/>
            <a:ext cx="7548923" cy="6857990"/>
          </a:xfrm>
          <a:prstGeom prst="rect">
            <a:avLst/>
          </a:prstGeom>
          <a:noFill/>
        </p:spPr>
      </p:pic>
      <p:sp>
        <p:nvSpPr>
          <p:cNvPr id="3" name="Content Placeholder 2">
            <a:extLst>
              <a:ext uri="{FF2B5EF4-FFF2-40B4-BE49-F238E27FC236}">
                <a16:creationId xmlns:a16="http://schemas.microsoft.com/office/drawing/2014/main" id="{7157614B-0DD2-2B22-058C-42EAD6A60929}"/>
              </a:ext>
            </a:extLst>
          </p:cNvPr>
          <p:cNvSpPr>
            <a:spLocks noGrp="1"/>
          </p:cNvSpPr>
          <p:nvPr>
            <p:ph idx="1"/>
          </p:nvPr>
        </p:nvSpPr>
        <p:spPr>
          <a:xfrm>
            <a:off x="7883611" y="1965960"/>
            <a:ext cx="3816774" cy="4206240"/>
          </a:xfrm>
        </p:spPr>
        <p:txBody>
          <a:bodyPr>
            <a:noAutofit/>
          </a:bodyPr>
          <a:lstStyle/>
          <a:p>
            <a:r>
              <a:rPr lang="en-IN" sz="1000" dirty="0"/>
              <a:t>Day 1: Orientation &amp; Introduction</a:t>
            </a:r>
            <a:r>
              <a:rPr lang="en-US" sz="1000" dirty="0"/>
              <a:t>Day</a:t>
            </a:r>
          </a:p>
          <a:p>
            <a:r>
              <a:rPr lang="en-US" sz="1000" dirty="0"/>
              <a:t>Day 2: Solar System Education</a:t>
            </a:r>
          </a:p>
          <a:p>
            <a:r>
              <a:rPr lang="en-IN" sz="1000" dirty="0"/>
              <a:t>Day 3: Environmental Awareness</a:t>
            </a:r>
            <a:endParaRPr lang="en-US" sz="1000" dirty="0"/>
          </a:p>
          <a:p>
            <a:r>
              <a:rPr lang="en-US" sz="1000" dirty="0"/>
              <a:t>Day 4: Understanding Natural Disasters</a:t>
            </a:r>
          </a:p>
          <a:p>
            <a:r>
              <a:rPr lang="en-US" sz="1000" dirty="0"/>
              <a:t>Day 5: Aquatic &amp; Mammal Life</a:t>
            </a:r>
          </a:p>
          <a:p>
            <a:r>
              <a:rPr lang="en-US" sz="1000" dirty="0"/>
              <a:t>Day 6: Women Empowerment &amp; Tailoring</a:t>
            </a:r>
          </a:p>
          <a:p>
            <a:r>
              <a:rPr lang="en-US" sz="1000" dirty="0"/>
              <a:t>Day 7: States of Matter</a:t>
            </a:r>
          </a:p>
          <a:p>
            <a:r>
              <a:rPr lang="en-US" sz="1000" dirty="0"/>
              <a:t>Day 8: Importance of Water</a:t>
            </a:r>
          </a:p>
          <a:p>
            <a:r>
              <a:rPr lang="en-US" sz="1000" dirty="0"/>
              <a:t>Day 9: Food Distribution for the Needy</a:t>
            </a:r>
          </a:p>
          <a:p>
            <a:r>
              <a:rPr lang="en-US" sz="1000" dirty="0"/>
              <a:t>Day 10: Hindi Language Basics</a:t>
            </a:r>
          </a:p>
          <a:p>
            <a:r>
              <a:rPr lang="en-IN" sz="1000" dirty="0"/>
              <a:t>Day 11: Natural Resources</a:t>
            </a:r>
          </a:p>
          <a:p>
            <a:r>
              <a:rPr lang="en-IN" sz="1000" dirty="0"/>
              <a:t>Day12: Sustainable Development</a:t>
            </a:r>
          </a:p>
          <a:p>
            <a:r>
              <a:rPr lang="en-US" sz="1000" dirty="0"/>
              <a:t>Day 13: English Language Basics</a:t>
            </a:r>
          </a:p>
          <a:p>
            <a:r>
              <a:rPr lang="en-IN" sz="1000" dirty="0"/>
              <a:t>Day 14: Health Awareness</a:t>
            </a:r>
          </a:p>
          <a:p>
            <a:r>
              <a:rPr lang="en-IN" sz="1000" dirty="0"/>
              <a:t>Day 15: Movie Screening</a:t>
            </a:r>
          </a:p>
        </p:txBody>
      </p:sp>
      <p:grpSp>
        <p:nvGrpSpPr>
          <p:cNvPr id="11" name="Group 10">
            <a:extLst>
              <a:ext uri="{FF2B5EF4-FFF2-40B4-BE49-F238E27FC236}">
                <a16:creationId xmlns:a16="http://schemas.microsoft.com/office/drawing/2014/main" id="{789ACCC8-A635-400E-B9C0-AD9CA57109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2" name="Oval 11">
              <a:extLst>
                <a:ext uri="{FF2B5EF4-FFF2-40B4-BE49-F238E27FC236}">
                  <a16:creationId xmlns:a16="http://schemas.microsoft.com/office/drawing/2014/main" id="{CBC21CEB-233C-4B50-8CCA-829AD0428F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3" name="Oval 12">
              <a:extLst>
                <a:ext uri="{FF2B5EF4-FFF2-40B4-BE49-F238E27FC236}">
                  <a16:creationId xmlns:a16="http://schemas.microsoft.com/office/drawing/2014/main" id="{F3DF2D74-CD63-49A8-A93B-9DA2F59511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pic>
        <p:nvPicPr>
          <p:cNvPr id="6" name="Picture 5" descr="A blue and white logo&#10;&#10;Description automatically generated">
            <a:extLst>
              <a:ext uri="{FF2B5EF4-FFF2-40B4-BE49-F238E27FC236}">
                <a16:creationId xmlns:a16="http://schemas.microsoft.com/office/drawing/2014/main" id="{73ECBF19-EE2D-CC7F-3242-B5771D82EACB}"/>
              </a:ext>
            </a:extLst>
          </p:cNvPr>
          <p:cNvPicPr>
            <a:picLocks noChangeAspect="1"/>
          </p:cNvPicPr>
          <p:nvPr/>
        </p:nvPicPr>
        <p:blipFill>
          <a:blip r:embed="rId6"/>
          <a:stretch>
            <a:fillRect/>
          </a:stretch>
        </p:blipFill>
        <p:spPr>
          <a:xfrm>
            <a:off x="10061116" y="24491"/>
            <a:ext cx="2134227" cy="821296"/>
          </a:xfrm>
          <a:prstGeom prst="rect">
            <a:avLst/>
          </a:prstGeom>
        </p:spPr>
      </p:pic>
    </p:spTree>
    <p:extLst>
      <p:ext uri="{BB962C8B-B14F-4D97-AF65-F5344CB8AC3E}">
        <p14:creationId xmlns:p14="http://schemas.microsoft.com/office/powerpoint/2010/main" val="21066738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A0E4E09-FC02-4ADC-951A-3FFA90B6F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8B940C-A0F9-707B-E141-86CAF46854B6}"/>
              </a:ext>
            </a:extLst>
          </p:cNvPr>
          <p:cNvSpPr>
            <a:spLocks noGrp="1"/>
          </p:cNvSpPr>
          <p:nvPr>
            <p:ph type="title"/>
          </p:nvPr>
        </p:nvSpPr>
        <p:spPr>
          <a:xfrm>
            <a:off x="6386284" y="484632"/>
            <a:ext cx="4741963" cy="1971964"/>
          </a:xfrm>
        </p:spPr>
        <p:txBody>
          <a:bodyPr>
            <a:normAutofit/>
          </a:bodyPr>
          <a:lstStyle/>
          <a:p>
            <a:r>
              <a:rPr lang="en-IN" sz="4400"/>
              <a:t>Personal development and growth</a:t>
            </a:r>
          </a:p>
        </p:txBody>
      </p:sp>
      <p:pic>
        <p:nvPicPr>
          <p:cNvPr id="4" name="Picture 3" descr="A group of children sitting on the floor in a room&#10;&#10;Description automatically generated">
            <a:extLst>
              <a:ext uri="{FF2B5EF4-FFF2-40B4-BE49-F238E27FC236}">
                <a16:creationId xmlns:a16="http://schemas.microsoft.com/office/drawing/2014/main" id="{724206B6-E07F-DE03-B5D9-292909D77F74}"/>
              </a:ext>
            </a:extLst>
          </p:cNvPr>
          <p:cNvPicPr>
            <a:picLocks noChangeAspect="1"/>
          </p:cNvPicPr>
          <p:nvPr/>
        </p:nvPicPr>
        <p:blipFill>
          <a:blip r:embed="rId2">
            <a:extLst>
              <a:ext uri="{28A0092B-C50C-407E-A947-70E740481C1C}">
                <a14:useLocalDpi xmlns:a14="http://schemas.microsoft.com/office/drawing/2010/main" val="0"/>
              </a:ext>
            </a:extLst>
          </a:blip>
          <a:srcRect t="15621"/>
          <a:stretch/>
        </p:blipFill>
        <p:spPr bwMode="auto">
          <a:xfrm>
            <a:off x="1" y="2"/>
            <a:ext cx="6095695" cy="6857997"/>
          </a:xfrm>
          <a:custGeom>
            <a:avLst/>
            <a:gdLst/>
            <a:ahLst/>
            <a:cxnLst/>
            <a:rect l="l" t="t" r="r" b="b"/>
            <a:pathLst>
              <a:path w="6095695" h="6857997">
                <a:moveTo>
                  <a:pt x="3435036" y="0"/>
                </a:moveTo>
                <a:lnTo>
                  <a:pt x="4198562" y="0"/>
                </a:lnTo>
                <a:lnTo>
                  <a:pt x="4365987" y="128761"/>
                </a:lnTo>
                <a:cubicBezTo>
                  <a:pt x="5422363" y="981944"/>
                  <a:pt x="6095695" y="2273123"/>
                  <a:pt x="6095695" y="3718209"/>
                </a:cubicBezTo>
                <a:cubicBezTo>
                  <a:pt x="6095695" y="4922447"/>
                  <a:pt x="5628104" y="6019805"/>
                  <a:pt x="4860911" y="6845880"/>
                </a:cubicBezTo>
                <a:lnTo>
                  <a:pt x="4849107" y="6857997"/>
                </a:lnTo>
                <a:lnTo>
                  <a:pt x="4253869" y="6857997"/>
                </a:lnTo>
                <a:lnTo>
                  <a:pt x="4409441" y="6719623"/>
                </a:lnTo>
                <a:cubicBezTo>
                  <a:pt x="5194330" y="5951494"/>
                  <a:pt x="5679794" y="4890334"/>
                  <a:pt x="5679794" y="3718209"/>
                </a:cubicBezTo>
                <a:cubicBezTo>
                  <a:pt x="5679794" y="2179795"/>
                  <a:pt x="4843506" y="832535"/>
                  <a:pt x="3591563" y="88079"/>
                </a:cubicBezTo>
                <a:close/>
                <a:moveTo>
                  <a:pt x="0" y="0"/>
                </a:moveTo>
                <a:lnTo>
                  <a:pt x="3177466" y="0"/>
                </a:lnTo>
                <a:lnTo>
                  <a:pt x="3353291" y="88129"/>
                </a:lnTo>
                <a:cubicBezTo>
                  <a:pt x="4668281" y="787221"/>
                  <a:pt x="5560965" y="2150692"/>
                  <a:pt x="5560965" y="3718209"/>
                </a:cubicBezTo>
                <a:cubicBezTo>
                  <a:pt x="5560965" y="4858221"/>
                  <a:pt x="5088802" y="5890308"/>
                  <a:pt x="4325417" y="6637392"/>
                </a:cubicBezTo>
                <a:lnTo>
                  <a:pt x="4077394" y="6857997"/>
                </a:lnTo>
                <a:lnTo>
                  <a:pt x="0" y="6857997"/>
                </a:lnTo>
                <a:close/>
              </a:path>
            </a:pathLst>
          </a:custGeom>
          <a:noFill/>
        </p:spPr>
      </p:pic>
      <p:sp>
        <p:nvSpPr>
          <p:cNvPr id="11" name="Freeform: Shape 10">
            <a:extLst>
              <a:ext uri="{FF2B5EF4-FFF2-40B4-BE49-F238E27FC236}">
                <a16:creationId xmlns:a16="http://schemas.microsoft.com/office/drawing/2014/main" id="{0060CE1A-A2ED-43AC-857D-05822177F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598"/>
            <a:ext cx="6095695" cy="6857997"/>
          </a:xfrm>
          <a:custGeom>
            <a:avLst/>
            <a:gdLst>
              <a:gd name="connsiteX0" fmla="*/ 3435036 w 6095695"/>
              <a:gd name="connsiteY0" fmla="*/ 0 h 6857997"/>
              <a:gd name="connsiteX1" fmla="*/ 4198562 w 6095695"/>
              <a:gd name="connsiteY1" fmla="*/ 0 h 6857997"/>
              <a:gd name="connsiteX2" fmla="*/ 4365987 w 6095695"/>
              <a:gd name="connsiteY2" fmla="*/ 128761 h 6857997"/>
              <a:gd name="connsiteX3" fmla="*/ 6095695 w 6095695"/>
              <a:gd name="connsiteY3" fmla="*/ 3718209 h 6857997"/>
              <a:gd name="connsiteX4" fmla="*/ 4860911 w 6095695"/>
              <a:gd name="connsiteY4" fmla="*/ 6845880 h 6857997"/>
              <a:gd name="connsiteX5" fmla="*/ 4849107 w 6095695"/>
              <a:gd name="connsiteY5" fmla="*/ 6857997 h 6857997"/>
              <a:gd name="connsiteX6" fmla="*/ 4253869 w 6095695"/>
              <a:gd name="connsiteY6" fmla="*/ 6857997 h 6857997"/>
              <a:gd name="connsiteX7" fmla="*/ 4409441 w 6095695"/>
              <a:gd name="connsiteY7" fmla="*/ 6719623 h 6857997"/>
              <a:gd name="connsiteX8" fmla="*/ 5679794 w 6095695"/>
              <a:gd name="connsiteY8" fmla="*/ 3718209 h 6857997"/>
              <a:gd name="connsiteX9" fmla="*/ 3591563 w 6095695"/>
              <a:gd name="connsiteY9" fmla="*/ 88079 h 6857997"/>
              <a:gd name="connsiteX10" fmla="*/ 0 w 6095695"/>
              <a:gd name="connsiteY10" fmla="*/ 0 h 6857997"/>
              <a:gd name="connsiteX11" fmla="*/ 3177466 w 6095695"/>
              <a:gd name="connsiteY11" fmla="*/ 0 h 6857997"/>
              <a:gd name="connsiteX12" fmla="*/ 3353291 w 6095695"/>
              <a:gd name="connsiteY12" fmla="*/ 88129 h 6857997"/>
              <a:gd name="connsiteX13" fmla="*/ 5560965 w 6095695"/>
              <a:gd name="connsiteY13" fmla="*/ 3718209 h 6857997"/>
              <a:gd name="connsiteX14" fmla="*/ 4325417 w 6095695"/>
              <a:gd name="connsiteY14" fmla="*/ 6637392 h 6857997"/>
              <a:gd name="connsiteX15" fmla="*/ 4077394 w 6095695"/>
              <a:gd name="connsiteY15" fmla="*/ 6857997 h 6857997"/>
              <a:gd name="connsiteX16" fmla="*/ 0 w 6095695"/>
              <a:gd name="connsiteY16" fmla="*/ 685799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95695" h="6857997">
                <a:moveTo>
                  <a:pt x="3435036" y="0"/>
                </a:moveTo>
                <a:lnTo>
                  <a:pt x="4198562" y="0"/>
                </a:lnTo>
                <a:lnTo>
                  <a:pt x="4365987" y="128761"/>
                </a:lnTo>
                <a:cubicBezTo>
                  <a:pt x="5422363" y="981944"/>
                  <a:pt x="6095695" y="2273123"/>
                  <a:pt x="6095695" y="3718209"/>
                </a:cubicBezTo>
                <a:cubicBezTo>
                  <a:pt x="6095695" y="4922447"/>
                  <a:pt x="5628104" y="6019805"/>
                  <a:pt x="4860911" y="6845880"/>
                </a:cubicBezTo>
                <a:lnTo>
                  <a:pt x="4849107" y="6857997"/>
                </a:lnTo>
                <a:lnTo>
                  <a:pt x="4253869" y="6857997"/>
                </a:lnTo>
                <a:lnTo>
                  <a:pt x="4409441" y="6719623"/>
                </a:lnTo>
                <a:cubicBezTo>
                  <a:pt x="5194330" y="5951494"/>
                  <a:pt x="5679794" y="4890334"/>
                  <a:pt x="5679794" y="3718209"/>
                </a:cubicBezTo>
                <a:cubicBezTo>
                  <a:pt x="5679794" y="2179795"/>
                  <a:pt x="4843506" y="832535"/>
                  <a:pt x="3591563" y="88079"/>
                </a:cubicBezTo>
                <a:close/>
                <a:moveTo>
                  <a:pt x="0" y="0"/>
                </a:moveTo>
                <a:lnTo>
                  <a:pt x="3177466" y="0"/>
                </a:lnTo>
                <a:lnTo>
                  <a:pt x="3353291" y="88129"/>
                </a:lnTo>
                <a:cubicBezTo>
                  <a:pt x="4668281" y="787221"/>
                  <a:pt x="5560965" y="2150692"/>
                  <a:pt x="5560965" y="3718209"/>
                </a:cubicBezTo>
                <a:cubicBezTo>
                  <a:pt x="5560965" y="4858221"/>
                  <a:pt x="5088802" y="5890308"/>
                  <a:pt x="4325417" y="6637392"/>
                </a:cubicBezTo>
                <a:lnTo>
                  <a:pt x="4077394" y="6857997"/>
                </a:lnTo>
                <a:lnTo>
                  <a:pt x="0" y="6857997"/>
                </a:lnTo>
                <a:close/>
              </a:path>
            </a:pathLst>
          </a:custGeom>
          <a:blipFill dpi="0" rotWithShape="1">
            <a:blip r:embed="rId3">
              <a:alphaModFix amt="30000"/>
              <a:duotone>
                <a:prstClr val="black"/>
                <a:schemeClr val="accent1">
                  <a:tint val="45000"/>
                  <a:satMod val="400000"/>
                </a:schemeClr>
              </a:duotone>
              <a:extLst>
                <a:ext uri="{BEBA8EAE-BF5A-486C-A8C5-ECC9F3942E4B}">
                  <a14:imgProps xmlns:a14="http://schemas.microsoft.com/office/drawing/2010/main">
                    <a14:imgLayer r:embed="rId4">
                      <a14:imgEffect>
                        <a14:sharpenSoften amount="61000"/>
                      </a14:imgEffect>
                      <a14:imgEffect>
                        <a14:brightnessContrast bright="-25000" contrast="20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3" name="Content Placeholder 2">
            <a:extLst>
              <a:ext uri="{FF2B5EF4-FFF2-40B4-BE49-F238E27FC236}">
                <a16:creationId xmlns:a16="http://schemas.microsoft.com/office/drawing/2014/main" id="{90E0F8D0-9F36-D851-25B1-BF7D8B92C6A8}"/>
              </a:ext>
            </a:extLst>
          </p:cNvPr>
          <p:cNvSpPr>
            <a:spLocks noGrp="1"/>
          </p:cNvSpPr>
          <p:nvPr>
            <p:ph idx="1"/>
          </p:nvPr>
        </p:nvSpPr>
        <p:spPr>
          <a:xfrm>
            <a:off x="6386286" y="2456596"/>
            <a:ext cx="4741962" cy="3715603"/>
          </a:xfrm>
        </p:spPr>
        <p:txBody>
          <a:bodyPr>
            <a:normAutofit/>
          </a:bodyPr>
          <a:lstStyle/>
          <a:p>
            <a:r>
              <a:rPr lang="en-US" sz="1700"/>
              <a:t>Through this 15-day volunteering experience, I gained valuable skills in teaching, communication, and leadership. Interacting with students improved my ability to adapt, engage diverse groups, and simplify complex topics. Witnessing the impact of education on young minds was deeply fulfilling, enhancing my empathy, patience, and dedication to community service. This journey not only expanded my knowledge but also inspired me to continue contributing to social causes.</a:t>
            </a:r>
            <a:endParaRPr lang="en-IN" sz="1700"/>
          </a:p>
        </p:txBody>
      </p:sp>
      <p:grpSp>
        <p:nvGrpSpPr>
          <p:cNvPr id="13" name="Group 12">
            <a:extLst>
              <a:ext uri="{FF2B5EF4-FFF2-40B4-BE49-F238E27FC236}">
                <a16:creationId xmlns:a16="http://schemas.microsoft.com/office/drawing/2014/main" id="{D68B9961-F007-40D1-AF51-61B6DE5106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4" name="Oval 13">
              <a:extLst>
                <a:ext uri="{FF2B5EF4-FFF2-40B4-BE49-F238E27FC236}">
                  <a16:creationId xmlns:a16="http://schemas.microsoft.com/office/drawing/2014/main" id="{E9FDF494-C7FB-47DF-BD39-1F65FA5508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extLst>
                  <a:ext uri="{BEBA8EAE-BF5A-486C-A8C5-ECC9F3942E4B}">
                    <a14:imgProps xmlns:a14="http://schemas.microsoft.com/office/drawing/2010/main">
                      <a14:imgLayer r:embed="rId6">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a:lstStyle/>
            <a:p>
              <a:endParaRPr lang="en-IN"/>
            </a:p>
          </p:txBody>
        </p:sp>
        <p:sp>
          <p:nvSpPr>
            <p:cNvPr id="15" name="Oval 14">
              <a:extLst>
                <a:ext uri="{FF2B5EF4-FFF2-40B4-BE49-F238E27FC236}">
                  <a16:creationId xmlns:a16="http://schemas.microsoft.com/office/drawing/2014/main" id="{3A822E1C-4C1A-4BEE-B19C-0FFB2D57B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a:lstStyle/>
            <a:p>
              <a:endParaRPr lang="en-IN"/>
            </a:p>
          </p:txBody>
        </p:sp>
      </p:grpSp>
      <p:pic>
        <p:nvPicPr>
          <p:cNvPr id="6" name="Picture 5" descr="A blue and white logo&#10;&#10;Description automatically generated">
            <a:extLst>
              <a:ext uri="{FF2B5EF4-FFF2-40B4-BE49-F238E27FC236}">
                <a16:creationId xmlns:a16="http://schemas.microsoft.com/office/drawing/2014/main" id="{B45EB04F-B180-876E-5959-29D714CD4542}"/>
              </a:ext>
            </a:extLst>
          </p:cNvPr>
          <p:cNvPicPr>
            <a:picLocks noChangeAspect="1"/>
          </p:cNvPicPr>
          <p:nvPr/>
        </p:nvPicPr>
        <p:blipFill>
          <a:blip r:embed="rId7"/>
          <a:stretch>
            <a:fillRect/>
          </a:stretch>
        </p:blipFill>
        <p:spPr>
          <a:xfrm>
            <a:off x="8983226" y="1"/>
            <a:ext cx="3208469" cy="1095270"/>
          </a:xfrm>
          <a:prstGeom prst="rect">
            <a:avLst/>
          </a:prstGeom>
        </p:spPr>
      </p:pic>
    </p:spTree>
    <p:extLst>
      <p:ext uri="{BB962C8B-B14F-4D97-AF65-F5344CB8AC3E}">
        <p14:creationId xmlns:p14="http://schemas.microsoft.com/office/powerpoint/2010/main" val="3939358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group of children sitting on the floor in a room&#10;&#10;Description automatically generated">
            <a:extLst>
              <a:ext uri="{FF2B5EF4-FFF2-40B4-BE49-F238E27FC236}">
                <a16:creationId xmlns:a16="http://schemas.microsoft.com/office/drawing/2014/main" id="{0064AD0B-2536-5A29-490E-C58015E03D6D}"/>
              </a:ext>
            </a:extLst>
          </p:cNvPr>
          <p:cNvPicPr>
            <a:picLocks noChangeAspect="1"/>
          </p:cNvPicPr>
          <p:nvPr/>
        </p:nvPicPr>
        <p:blipFill>
          <a:blip r:embed="rId2">
            <a:extLst>
              <a:ext uri="{28A0092B-C50C-407E-A947-70E740481C1C}">
                <a14:useLocalDpi xmlns:a14="http://schemas.microsoft.com/office/drawing/2010/main" val="0"/>
              </a:ext>
            </a:extLst>
          </a:blip>
          <a:srcRect t="1868" r="1" b="1"/>
          <a:stretch/>
        </p:blipFill>
        <p:spPr bwMode="auto">
          <a:xfrm>
            <a:off x="3344" y="3509433"/>
            <a:ext cx="4475150" cy="3348566"/>
          </a:xfrm>
          <a:prstGeom prst="rect">
            <a:avLst/>
          </a:prstGeom>
          <a:noFill/>
        </p:spPr>
      </p:pic>
      <p:sp>
        <p:nvSpPr>
          <p:cNvPr id="10" name="Rectangle 9">
            <a:extLst>
              <a:ext uri="{FF2B5EF4-FFF2-40B4-BE49-F238E27FC236}">
                <a16:creationId xmlns:a16="http://schemas.microsoft.com/office/drawing/2014/main" id="{881BB01C-2DAE-48BD-8E81-DAE2E1BC4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0070" y="0"/>
            <a:ext cx="7541930" cy="6857999"/>
          </a:xfrm>
          <a:prstGeom prst="rect">
            <a:avLst/>
          </a:prstGeom>
          <a:blipFill dpi="0" rotWithShape="1">
            <a:blip r:embed="rId3">
              <a:alphaModFix amt="60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27E57-FFCE-04EE-76BA-6E9B754E41BD}"/>
              </a:ext>
            </a:extLst>
          </p:cNvPr>
          <p:cNvSpPr>
            <a:spLocks noGrp="1"/>
          </p:cNvSpPr>
          <p:nvPr>
            <p:ph type="title"/>
          </p:nvPr>
        </p:nvSpPr>
        <p:spPr>
          <a:xfrm>
            <a:off x="4970109" y="484632"/>
            <a:ext cx="6730277" cy="1609344"/>
          </a:xfrm>
          <a:ln>
            <a:noFill/>
          </a:ln>
        </p:spPr>
        <p:txBody>
          <a:bodyPr>
            <a:normAutofit/>
          </a:bodyPr>
          <a:lstStyle/>
          <a:p>
            <a:r>
              <a:rPr lang="en-IN" sz="4800"/>
              <a:t>Tangible learning outcomes</a:t>
            </a:r>
          </a:p>
        </p:txBody>
      </p:sp>
      <p:pic>
        <p:nvPicPr>
          <p:cNvPr id="5" name="Picture 4" descr="A group of people standing outside&#10;&#10;Description automatically generated">
            <a:extLst>
              <a:ext uri="{FF2B5EF4-FFF2-40B4-BE49-F238E27FC236}">
                <a16:creationId xmlns:a16="http://schemas.microsoft.com/office/drawing/2014/main" id="{88B93921-C39D-1E50-C9F3-1E588896E2D2}"/>
              </a:ext>
            </a:extLst>
          </p:cNvPr>
          <p:cNvPicPr>
            <a:picLocks noChangeAspect="1"/>
          </p:cNvPicPr>
          <p:nvPr/>
        </p:nvPicPr>
        <p:blipFill>
          <a:blip r:embed="rId5" cstate="print">
            <a:extLst>
              <a:ext uri="{28A0092B-C50C-407E-A947-70E740481C1C}">
                <a14:useLocalDpi xmlns:a14="http://schemas.microsoft.com/office/drawing/2010/main" val="0"/>
              </a:ext>
            </a:extLst>
          </a:blip>
          <a:srcRect r="1" b="9577"/>
          <a:stretch/>
        </p:blipFill>
        <p:spPr bwMode="auto">
          <a:xfrm>
            <a:off x="3344" y="10"/>
            <a:ext cx="4475150" cy="3348557"/>
          </a:xfrm>
          <a:prstGeom prst="rect">
            <a:avLst/>
          </a:prstGeom>
          <a:noFill/>
        </p:spPr>
      </p:pic>
      <p:sp>
        <p:nvSpPr>
          <p:cNvPr id="3" name="Content Placeholder 2">
            <a:extLst>
              <a:ext uri="{FF2B5EF4-FFF2-40B4-BE49-F238E27FC236}">
                <a16:creationId xmlns:a16="http://schemas.microsoft.com/office/drawing/2014/main" id="{B901C019-4019-2DF9-9563-DD54AA31E68C}"/>
              </a:ext>
            </a:extLst>
          </p:cNvPr>
          <p:cNvSpPr>
            <a:spLocks noGrp="1"/>
          </p:cNvSpPr>
          <p:nvPr>
            <p:ph idx="1"/>
          </p:nvPr>
        </p:nvSpPr>
        <p:spPr>
          <a:xfrm>
            <a:off x="4970109" y="2121408"/>
            <a:ext cx="6730276" cy="4050792"/>
          </a:xfrm>
        </p:spPr>
        <p:txBody>
          <a:bodyPr>
            <a:normAutofit/>
          </a:bodyPr>
          <a:lstStyle/>
          <a:p>
            <a:pPr marL="0" lvl="0" indent="0" rtl="0">
              <a:spcBef>
                <a:spcPts val="0"/>
              </a:spcBef>
              <a:spcAft>
                <a:spcPts val="600"/>
              </a:spcAft>
              <a:buSzPct val="114285"/>
              <a:buNone/>
            </a:pPr>
            <a:r>
              <a:rPr lang="en-US" sz="1800" b="1">
                <a:latin typeface="Times New Roman"/>
                <a:ea typeface="Times New Roman"/>
                <a:cs typeface="Times New Roman"/>
                <a:sym typeface="Times New Roman"/>
              </a:rPr>
              <a:t>Summary of Student’s Learning:</a:t>
            </a:r>
          </a:p>
          <a:p>
            <a:pPr marL="0" lvl="0" indent="0" rtl="0">
              <a:spcBef>
                <a:spcPts val="0"/>
              </a:spcBef>
              <a:spcAft>
                <a:spcPts val="600"/>
              </a:spcAft>
              <a:buSzPct val="114285"/>
              <a:buNone/>
            </a:pPr>
            <a:endParaRPr lang="en-US" sz="1800" b="1">
              <a:latin typeface="Times New Roman"/>
              <a:ea typeface="Times New Roman"/>
              <a:cs typeface="Times New Roman"/>
              <a:sym typeface="Times New Roman"/>
            </a:endParaRPr>
          </a:p>
          <a:p>
            <a:pPr marL="457200" lvl="0" indent="-388200" rtl="0">
              <a:spcBef>
                <a:spcPts val="0"/>
              </a:spcBef>
              <a:spcAft>
                <a:spcPts val="600"/>
              </a:spcAft>
              <a:buSzPct val="133096"/>
              <a:buChar char="•"/>
            </a:pPr>
            <a:r>
              <a:rPr lang="en-US" sz="1800">
                <a:latin typeface="Times New Roman"/>
                <a:ea typeface="Times New Roman"/>
                <a:cs typeface="Times New Roman"/>
                <a:sym typeface="Times New Roman"/>
              </a:rPr>
              <a:t> Delivered customized lessons in computer skills and academic subjects to students from underprivileged backgrounds.  </a:t>
            </a:r>
          </a:p>
          <a:p>
            <a:pPr marL="457200" lvl="0" indent="0" rtl="0">
              <a:spcBef>
                <a:spcPts val="0"/>
              </a:spcBef>
              <a:spcAft>
                <a:spcPts val="600"/>
              </a:spcAft>
              <a:buNone/>
            </a:pPr>
            <a:endParaRPr lang="en-US" sz="1800">
              <a:latin typeface="Times New Roman"/>
              <a:ea typeface="Times New Roman"/>
              <a:cs typeface="Times New Roman"/>
              <a:sym typeface="Times New Roman"/>
            </a:endParaRPr>
          </a:p>
          <a:p>
            <a:pPr marL="457200" lvl="0" indent="-388200" rtl="0">
              <a:spcBef>
                <a:spcPts val="0"/>
              </a:spcBef>
              <a:spcAft>
                <a:spcPts val="600"/>
              </a:spcAft>
              <a:buSzPct val="133096"/>
              <a:buChar char="•"/>
            </a:pPr>
            <a:r>
              <a:rPr lang="en-US" sz="1800">
                <a:latin typeface="Times New Roman"/>
                <a:ea typeface="Times New Roman"/>
                <a:cs typeface="Times New Roman"/>
                <a:sym typeface="Times New Roman"/>
              </a:rPr>
              <a:t> Adapted teaching methods to address diverse learning needs and effectively manage classrooms.  </a:t>
            </a:r>
          </a:p>
          <a:p>
            <a:pPr marL="457200" lvl="0" indent="0" rtl="0">
              <a:spcBef>
                <a:spcPts val="0"/>
              </a:spcBef>
              <a:spcAft>
                <a:spcPts val="600"/>
              </a:spcAft>
              <a:buNone/>
            </a:pPr>
            <a:endParaRPr lang="en-US" sz="1800">
              <a:latin typeface="Times New Roman"/>
              <a:ea typeface="Times New Roman"/>
              <a:cs typeface="Times New Roman"/>
              <a:sym typeface="Times New Roman"/>
            </a:endParaRPr>
          </a:p>
          <a:p>
            <a:pPr marL="457200" lvl="0" indent="-388200" rtl="0">
              <a:spcBef>
                <a:spcPts val="0"/>
              </a:spcBef>
              <a:spcAft>
                <a:spcPts val="600"/>
              </a:spcAft>
              <a:buSzPct val="133096"/>
              <a:buChar char="•"/>
            </a:pPr>
            <a:r>
              <a:rPr lang="en-US" sz="1800">
                <a:latin typeface="Times New Roman"/>
                <a:ea typeface="Times New Roman"/>
                <a:cs typeface="Times New Roman"/>
                <a:sym typeface="Times New Roman"/>
              </a:rPr>
              <a:t> Provided mentorship to encourage student engagement and academic development.  </a:t>
            </a:r>
          </a:p>
          <a:p>
            <a:pPr marL="457200" lvl="0" indent="0" rtl="0">
              <a:spcBef>
                <a:spcPts val="0"/>
              </a:spcBef>
              <a:spcAft>
                <a:spcPts val="600"/>
              </a:spcAft>
              <a:buNone/>
            </a:pPr>
            <a:endParaRPr lang="en-US" sz="1800">
              <a:latin typeface="Times New Roman"/>
              <a:ea typeface="Times New Roman"/>
              <a:cs typeface="Times New Roman"/>
              <a:sym typeface="Times New Roman"/>
            </a:endParaRPr>
          </a:p>
          <a:p>
            <a:pPr marL="457200" lvl="0" indent="-388200" rtl="0">
              <a:spcBef>
                <a:spcPts val="0"/>
              </a:spcBef>
              <a:spcAft>
                <a:spcPts val="600"/>
              </a:spcAft>
              <a:buSzPct val="133096"/>
              <a:buChar char="•"/>
            </a:pPr>
            <a:r>
              <a:rPr lang="en-US" sz="1800">
                <a:latin typeface="Times New Roman"/>
                <a:ea typeface="Times New Roman"/>
                <a:cs typeface="Times New Roman"/>
                <a:sym typeface="Times New Roman"/>
              </a:rPr>
              <a:t> Enhanced communication, time management, and problem-solving skills through hands-on teaching experience.  </a:t>
            </a:r>
          </a:p>
        </p:txBody>
      </p:sp>
      <p:grpSp>
        <p:nvGrpSpPr>
          <p:cNvPr id="12" name="Group 11">
            <a:extLst>
              <a:ext uri="{FF2B5EF4-FFF2-40B4-BE49-F238E27FC236}">
                <a16:creationId xmlns:a16="http://schemas.microsoft.com/office/drawing/2014/main" id="{AD55FF18-1979-4730-A345-E74E328F07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3" name="Oval 12">
              <a:extLst>
                <a:ext uri="{FF2B5EF4-FFF2-40B4-BE49-F238E27FC236}">
                  <a16:creationId xmlns:a16="http://schemas.microsoft.com/office/drawing/2014/main" id="{6F8381C4-0751-4A6E-BFF7-48DF67BFA0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6">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4" name="Oval 13">
              <a:extLst>
                <a:ext uri="{FF2B5EF4-FFF2-40B4-BE49-F238E27FC236}">
                  <a16:creationId xmlns:a16="http://schemas.microsoft.com/office/drawing/2014/main" id="{F7320C1D-D7A9-4392-B3B6-ACEF193A8D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pic>
        <p:nvPicPr>
          <p:cNvPr id="7" name="Picture 6" descr="A blue and white logo&#10;&#10;Description automatically generated">
            <a:extLst>
              <a:ext uri="{FF2B5EF4-FFF2-40B4-BE49-F238E27FC236}">
                <a16:creationId xmlns:a16="http://schemas.microsoft.com/office/drawing/2014/main" id="{C5B7453E-3F95-C55D-59D6-B7BE954DC6FF}"/>
              </a:ext>
            </a:extLst>
          </p:cNvPr>
          <p:cNvPicPr>
            <a:picLocks noChangeAspect="1"/>
          </p:cNvPicPr>
          <p:nvPr/>
        </p:nvPicPr>
        <p:blipFill>
          <a:blip r:embed="rId7"/>
          <a:stretch>
            <a:fillRect/>
          </a:stretch>
        </p:blipFill>
        <p:spPr>
          <a:xfrm>
            <a:off x="9274629" y="1"/>
            <a:ext cx="2914027" cy="894302"/>
          </a:xfrm>
          <a:prstGeom prst="rect">
            <a:avLst/>
          </a:prstGeom>
        </p:spPr>
      </p:pic>
    </p:spTree>
    <p:extLst>
      <p:ext uri="{BB962C8B-B14F-4D97-AF65-F5344CB8AC3E}">
        <p14:creationId xmlns:p14="http://schemas.microsoft.com/office/powerpoint/2010/main" val="36597813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009DD9B-5EE2-4C0D-8B2B-351C8C102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group of people standing in a room&#10;&#10;Description automatically generated">
            <a:extLst>
              <a:ext uri="{FF2B5EF4-FFF2-40B4-BE49-F238E27FC236}">
                <a16:creationId xmlns:a16="http://schemas.microsoft.com/office/drawing/2014/main" id="{0E6F5479-D30B-63F1-ECA4-53B2BBA87294}"/>
              </a:ext>
            </a:extLst>
          </p:cNvPr>
          <p:cNvPicPr>
            <a:picLocks noChangeAspect="1"/>
          </p:cNvPicPr>
          <p:nvPr/>
        </p:nvPicPr>
        <p:blipFill>
          <a:blip r:embed="rId2">
            <a:extLst>
              <a:ext uri="{28A0092B-C50C-407E-A947-70E740481C1C}">
                <a14:useLocalDpi xmlns:a14="http://schemas.microsoft.com/office/drawing/2010/main" val="0"/>
              </a:ext>
            </a:extLst>
          </a:blip>
          <a:srcRect t="19496" b="6733"/>
          <a:stretch/>
        </p:blipFill>
        <p:spPr bwMode="auto">
          <a:xfrm>
            <a:off x="-1" y="10"/>
            <a:ext cx="12191999" cy="6857990"/>
          </a:xfrm>
          <a:prstGeom prst="rect">
            <a:avLst/>
          </a:prstGeom>
          <a:noFill/>
        </p:spPr>
      </p:pic>
      <p:sp>
        <p:nvSpPr>
          <p:cNvPr id="11" name="Rectangle 10">
            <a:extLst>
              <a:ext uri="{FF2B5EF4-FFF2-40B4-BE49-F238E27FC236}">
                <a16:creationId xmlns:a16="http://schemas.microsoft.com/office/drawing/2014/main" id="{E720DB99-7745-4E75-9D96-AAB6D55C53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3837459"/>
            <a:ext cx="10222992" cy="80683"/>
          </a:xfrm>
          <a:prstGeom prst="rect">
            <a:avLst/>
          </a:prstGeom>
          <a:blipFill dpi="0" rotWithShape="1">
            <a:blip r:embed="rId3">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3" name="Rectangle 12">
            <a:extLst>
              <a:ext uri="{FF2B5EF4-FFF2-40B4-BE49-F238E27FC236}">
                <a16:creationId xmlns:a16="http://schemas.microsoft.com/office/drawing/2014/main" id="{D68803C4-E159-4360-B7BB-74205C8F78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3981573"/>
            <a:ext cx="10222992" cy="2078335"/>
          </a:xfrm>
          <a:prstGeom prst="rect">
            <a:avLst/>
          </a:prstGeom>
          <a:blipFill dpi="0" rotWithShape="1">
            <a:blip r:embed="rId3">
              <a:alphaModFix amt="9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8BA1FB32-5E31-7807-B716-AAA7EDC29184}"/>
              </a:ext>
            </a:extLst>
          </p:cNvPr>
          <p:cNvSpPr>
            <a:spLocks noGrp="1"/>
          </p:cNvSpPr>
          <p:nvPr>
            <p:ph type="title"/>
          </p:nvPr>
        </p:nvSpPr>
        <p:spPr>
          <a:xfrm>
            <a:off x="1285456" y="4162031"/>
            <a:ext cx="4543683" cy="1767141"/>
          </a:xfrm>
        </p:spPr>
        <p:txBody>
          <a:bodyPr>
            <a:normAutofit/>
          </a:bodyPr>
          <a:lstStyle/>
          <a:p>
            <a:pPr algn="r"/>
            <a:r>
              <a:rPr lang="en-US" sz="3800">
                <a:latin typeface="Times New Roman"/>
                <a:ea typeface="Times New Roman"/>
                <a:cs typeface="Times New Roman"/>
                <a:sym typeface="Times New Roman"/>
              </a:rPr>
              <a:t>Conclusion and Takeaways</a:t>
            </a:r>
            <a:br>
              <a:rPr lang="en-US" sz="3800"/>
            </a:br>
            <a:endParaRPr lang="en-IN" sz="3800"/>
          </a:p>
        </p:txBody>
      </p:sp>
      <p:sp>
        <p:nvSpPr>
          <p:cNvPr id="3" name="Content Placeholder 2">
            <a:extLst>
              <a:ext uri="{FF2B5EF4-FFF2-40B4-BE49-F238E27FC236}">
                <a16:creationId xmlns:a16="http://schemas.microsoft.com/office/drawing/2014/main" id="{03A9C58F-3F13-BEC2-917F-4E004E7A5048}"/>
              </a:ext>
            </a:extLst>
          </p:cNvPr>
          <p:cNvSpPr>
            <a:spLocks noGrp="1"/>
          </p:cNvSpPr>
          <p:nvPr>
            <p:ph idx="1"/>
          </p:nvPr>
        </p:nvSpPr>
        <p:spPr>
          <a:xfrm>
            <a:off x="6217920" y="4170410"/>
            <a:ext cx="4699221" cy="1767141"/>
          </a:xfrm>
        </p:spPr>
        <p:txBody>
          <a:bodyPr anchor="ctr">
            <a:normAutofit/>
          </a:bodyPr>
          <a:lstStyle/>
          <a:p>
            <a:pPr marL="571500" lvl="1" indent="0" rtl="0">
              <a:spcBef>
                <a:spcPts val="360"/>
              </a:spcBef>
              <a:spcAft>
                <a:spcPts val="0"/>
              </a:spcAft>
              <a:buSzPts val="1800"/>
              <a:buNone/>
            </a:pPr>
            <a:endParaRPr lang="en-US" sz="1300">
              <a:latin typeface="Times New Roman"/>
              <a:ea typeface="Times New Roman"/>
              <a:cs typeface="Times New Roman"/>
              <a:sym typeface="Times New Roman"/>
            </a:endParaRPr>
          </a:p>
          <a:p>
            <a:pPr marL="571500" lvl="0" indent="0" rtl="0">
              <a:spcBef>
                <a:spcPts val="360"/>
              </a:spcBef>
              <a:spcAft>
                <a:spcPts val="0"/>
              </a:spcAft>
              <a:buClr>
                <a:schemeClr val="dk1"/>
              </a:buClr>
              <a:buSzPts val="1100"/>
              <a:buFont typeface="Arial"/>
              <a:buNone/>
            </a:pPr>
            <a:r>
              <a:rPr lang="en-US" sz="1300">
                <a:latin typeface="Times New Roman"/>
                <a:ea typeface="Times New Roman"/>
                <a:cs typeface="Times New Roman"/>
                <a:sym typeface="Times New Roman"/>
              </a:rPr>
              <a:t>My experience at Bharat Jyoti Siksha Kendra was both fulfilling and eye-opening. Teaching computer skills and academic subjects to children from underprivileged backgrounds enriched my understanding of educational equity and the transformative impact of learning. I customized my teaching approach to meet the diverse needs of the students, creating an inclusive environment that encouraged growth and engagement.</a:t>
            </a:r>
          </a:p>
          <a:p>
            <a:pPr marL="571500" lvl="0" indent="0" rtl="0">
              <a:spcBef>
                <a:spcPts val="360"/>
              </a:spcBef>
              <a:spcAft>
                <a:spcPts val="0"/>
              </a:spcAft>
              <a:buClr>
                <a:schemeClr val="dk1"/>
              </a:buClr>
              <a:buSzPts val="1100"/>
              <a:buFont typeface="Arial"/>
              <a:buNone/>
            </a:pPr>
            <a:endParaRPr lang="en-US" sz="1300">
              <a:latin typeface="Times New Roman"/>
              <a:ea typeface="Times New Roman"/>
              <a:cs typeface="Times New Roman"/>
              <a:sym typeface="Times New Roman"/>
            </a:endParaRPr>
          </a:p>
          <a:p>
            <a:pPr marL="0" indent="0">
              <a:buNone/>
            </a:pPr>
            <a:endParaRPr lang="en-IN" sz="1300"/>
          </a:p>
        </p:txBody>
      </p:sp>
      <p:sp>
        <p:nvSpPr>
          <p:cNvPr id="15" name="Rectangle 14">
            <a:extLst>
              <a:ext uri="{FF2B5EF4-FFF2-40B4-BE49-F238E27FC236}">
                <a16:creationId xmlns:a16="http://schemas.microsoft.com/office/drawing/2014/main" id="{504B0465-3B07-49BF-BEA7-D814762462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6128670"/>
            <a:ext cx="10222992" cy="80683"/>
          </a:xfrm>
          <a:prstGeom prst="rect">
            <a:avLst/>
          </a:prstGeom>
          <a:blipFill dpi="0" rotWithShape="1">
            <a:blip r:embed="rId3">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7" name="Oval 16">
            <a:extLst>
              <a:ext uri="{FF2B5EF4-FFF2-40B4-BE49-F238E27FC236}">
                <a16:creationId xmlns:a16="http://schemas.microsoft.com/office/drawing/2014/main" id="{49B7FFA5-14CB-4A4F-9BCC-CA3AA5D9D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1725" y="6229681"/>
            <a:ext cx="457200" cy="45720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9" name="Oval 18">
            <a:extLst>
              <a:ext uri="{FF2B5EF4-FFF2-40B4-BE49-F238E27FC236}">
                <a16:creationId xmlns:a16="http://schemas.microsoft.com/office/drawing/2014/main" id="{04E48745-7512-4EC2-9E20-9092D121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0918" y="6258874"/>
            <a:ext cx="398813" cy="398815"/>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pic>
        <p:nvPicPr>
          <p:cNvPr id="6" name="Picture 5" descr="A blue and white logo&#10;&#10;Description automatically generated">
            <a:extLst>
              <a:ext uri="{FF2B5EF4-FFF2-40B4-BE49-F238E27FC236}">
                <a16:creationId xmlns:a16="http://schemas.microsoft.com/office/drawing/2014/main" id="{ADB9DCD9-FC08-1F13-5A68-72B7CD9F5C28}"/>
              </a:ext>
            </a:extLst>
          </p:cNvPr>
          <p:cNvPicPr>
            <a:picLocks noChangeAspect="1"/>
          </p:cNvPicPr>
          <p:nvPr/>
        </p:nvPicPr>
        <p:blipFill>
          <a:blip r:embed="rId6"/>
          <a:stretch>
            <a:fillRect/>
          </a:stretch>
        </p:blipFill>
        <p:spPr>
          <a:xfrm>
            <a:off x="9259711" y="-24622"/>
            <a:ext cx="2932287" cy="945071"/>
          </a:xfrm>
          <a:prstGeom prst="rect">
            <a:avLst/>
          </a:prstGeom>
        </p:spPr>
      </p:pic>
    </p:spTree>
    <p:extLst>
      <p:ext uri="{BB962C8B-B14F-4D97-AF65-F5344CB8AC3E}">
        <p14:creationId xmlns:p14="http://schemas.microsoft.com/office/powerpoint/2010/main" val="11157809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049A7D3-684C-4C59-A4B6-7B308A6AD3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7B1087B-C592-40E7-B532-60B453A2FE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4AE7447-E8F8-4A0F-9E3D-94842BFF88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85981F80-69EE-4E2B-82A8-47FDFD7720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9215" y="4068923"/>
            <a:ext cx="1080904" cy="1080902"/>
            <a:chOff x="9685338" y="4460675"/>
            <a:chExt cx="1080904" cy="1080902"/>
          </a:xfrm>
        </p:grpSpPr>
        <p:sp>
          <p:nvSpPr>
            <p:cNvPr id="16" name="Oval 15">
              <a:extLst>
                <a:ext uri="{FF2B5EF4-FFF2-40B4-BE49-F238E27FC236}">
                  <a16:creationId xmlns:a16="http://schemas.microsoft.com/office/drawing/2014/main" id="{46CE0473-0B07-47EE-A016-EBD87F2C8C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7" name="Oval 16">
              <a:extLst>
                <a:ext uri="{FF2B5EF4-FFF2-40B4-BE49-F238E27FC236}">
                  <a16:creationId xmlns:a16="http://schemas.microsoft.com/office/drawing/2014/main" id="{EDD0D1E4-DFCA-4DF0-9D37-571A5F529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19" name="Rectangle 18">
            <a:extLst>
              <a:ext uri="{FF2B5EF4-FFF2-40B4-BE49-F238E27FC236}">
                <a16:creationId xmlns:a16="http://schemas.microsoft.com/office/drawing/2014/main" id="{0680B5D0-24EC-465A-A0E6-C4DF951E00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88952"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1" name="Rectangle 20">
            <a:extLst>
              <a:ext uri="{FF2B5EF4-FFF2-40B4-BE49-F238E27FC236}">
                <a16:creationId xmlns:a16="http://schemas.microsoft.com/office/drawing/2014/main" id="{30BF1B50-A83E-4ED6-A2AA-C943C1F89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928117"/>
            <a:ext cx="10351008"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F31E8B2-210B-4B90-83BB-3B180732EF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85470" y="1110053"/>
            <a:ext cx="3386371" cy="4580301"/>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76DD60-4BEB-CA90-D545-BC1095ACD4A5}"/>
              </a:ext>
            </a:extLst>
          </p:cNvPr>
          <p:cNvSpPr>
            <a:spLocks noGrp="1"/>
          </p:cNvSpPr>
          <p:nvPr>
            <p:ph type="title"/>
          </p:nvPr>
        </p:nvSpPr>
        <p:spPr>
          <a:xfrm>
            <a:off x="8200102" y="1432223"/>
            <a:ext cx="2818417" cy="3357976"/>
          </a:xfrm>
        </p:spPr>
        <p:txBody>
          <a:bodyPr vert="horz" lIns="91440" tIns="45720" rIns="91440" bIns="45720" rtlCol="0" anchor="ctr">
            <a:normAutofit/>
          </a:bodyPr>
          <a:lstStyle/>
          <a:p>
            <a:pPr>
              <a:lnSpc>
                <a:spcPct val="80000"/>
              </a:lnSpc>
            </a:pPr>
            <a:r>
              <a:rPr lang="en-US" sz="6000" dirty="0">
                <a:blipFill dpi="0" rotWithShape="1">
                  <a:blip r:embed="rId4"/>
                  <a:srcRect/>
                  <a:tile tx="6350" ty="-127000" sx="65000" sy="64000" flip="none" algn="tl"/>
                </a:blipFill>
              </a:rPr>
              <a:t>Thank you</a:t>
            </a:r>
          </a:p>
        </p:txBody>
      </p:sp>
      <p:sp>
        <p:nvSpPr>
          <p:cNvPr id="25" name="Rectangle 24">
            <a:extLst>
              <a:ext uri="{FF2B5EF4-FFF2-40B4-BE49-F238E27FC236}">
                <a16:creationId xmlns:a16="http://schemas.microsoft.com/office/drawing/2014/main" id="{6B387409-2B98-40F8-A65F-EF7CF989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5780565"/>
            <a:ext cx="10351008"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C9E5F284-A588-4AE7-A36D-1C93E4FD02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6920" y="5257800"/>
            <a:ext cx="1080904" cy="1080902"/>
            <a:chOff x="9685338" y="4460675"/>
            <a:chExt cx="1080904" cy="1080902"/>
          </a:xfrm>
        </p:grpSpPr>
        <p:sp>
          <p:nvSpPr>
            <p:cNvPr id="28" name="Oval 27">
              <a:extLst>
                <a:ext uri="{FF2B5EF4-FFF2-40B4-BE49-F238E27FC236}">
                  <a16:creationId xmlns:a16="http://schemas.microsoft.com/office/drawing/2014/main" id="{45D7D540-5CF2-4FC1-BE53-277CC22C0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4">
                <a:duotone>
                  <a:schemeClr val="accent1">
                    <a:shade val="45000"/>
                    <a:satMod val="135000"/>
                  </a:schemeClr>
                  <a:prstClr val="white"/>
                </a:duotone>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29" name="Oval 28">
              <a:extLst>
                <a:ext uri="{FF2B5EF4-FFF2-40B4-BE49-F238E27FC236}">
                  <a16:creationId xmlns:a16="http://schemas.microsoft.com/office/drawing/2014/main" id="{916C9AA0-DC0C-49A1-ACDF-10BD6D7399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pic>
        <p:nvPicPr>
          <p:cNvPr id="6" name="Graphic 5" descr="Smiling Face with No Fill">
            <a:extLst>
              <a:ext uri="{FF2B5EF4-FFF2-40B4-BE49-F238E27FC236}">
                <a16:creationId xmlns:a16="http://schemas.microsoft.com/office/drawing/2014/main" id="{8EB0D5C9-4230-7DE9-8BAB-EF6DB684407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30934" y="1388911"/>
            <a:ext cx="4011543" cy="4011543"/>
          </a:xfrm>
          <a:prstGeom prst="rect">
            <a:avLst/>
          </a:prstGeom>
        </p:spPr>
      </p:pic>
    </p:spTree>
    <p:extLst>
      <p:ext uri="{BB962C8B-B14F-4D97-AF65-F5344CB8AC3E}">
        <p14:creationId xmlns:p14="http://schemas.microsoft.com/office/powerpoint/2010/main" val="35602946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emplate>TM03090434[[fn=Wood Type]]</Template>
  <TotalTime>125</TotalTime>
  <Words>625</Words>
  <Application>Microsoft Office PowerPoint</Application>
  <PresentationFormat>Widescreen</PresentationFormat>
  <Paragraphs>58</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Calibri</vt:lpstr>
      <vt:lpstr>Rockwell</vt:lpstr>
      <vt:lpstr>Rockwell Condensed</vt:lpstr>
      <vt:lpstr>Rockwell Extra Bold</vt:lpstr>
      <vt:lpstr>Times New Roman</vt:lpstr>
      <vt:lpstr>Wingdings</vt:lpstr>
      <vt:lpstr>Wood Type</vt:lpstr>
      <vt:lpstr>Community connect Affiliated Hospital: Homeopathic Research Foundation, Lucknow  </vt:lpstr>
      <vt:lpstr>INTRODUCION TO THE ORGANIZATION</vt:lpstr>
      <vt:lpstr>OBJECTIVE</vt:lpstr>
      <vt:lpstr>ROLE AS A VOLUNTEER</vt:lpstr>
      <vt:lpstr>Day to day activities</vt:lpstr>
      <vt:lpstr>Personal development and growth</vt:lpstr>
      <vt:lpstr>Tangible learning outcomes</vt:lpstr>
      <vt:lpstr>Conclusion and Takeaways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devyansh sharma</dc:creator>
  <cp:lastModifiedBy>devyansh sharma</cp:lastModifiedBy>
  <cp:revision>2</cp:revision>
  <dcterms:created xsi:type="dcterms:W3CDTF">2024-11-09T13:11:07Z</dcterms:created>
  <dcterms:modified xsi:type="dcterms:W3CDTF">2024-11-12T03:02:20Z</dcterms:modified>
</cp:coreProperties>
</file>

<file path=docProps/thumbnail.jpeg>
</file>